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85" r:id="rId4"/>
    <p:sldId id="286" r:id="rId5"/>
    <p:sldId id="258" r:id="rId6"/>
    <p:sldId id="260" r:id="rId7"/>
    <p:sldId id="259" r:id="rId8"/>
    <p:sldId id="262" r:id="rId9"/>
    <p:sldId id="263" r:id="rId10"/>
    <p:sldId id="264" r:id="rId11"/>
    <p:sldId id="266" r:id="rId12"/>
    <p:sldId id="273" r:id="rId13"/>
    <p:sldId id="287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mya Faria Adona Leite" initials="SFA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70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34EE3-A44D-47A1-B558-17A2778B3574}" type="datetimeFigureOut">
              <a:rPr lang="pt-BR"/>
              <a:t>20/04/2018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CFFFB-A925-44CC-9F67-CFF363E8C9F4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81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ritannic Bold" panose="020B0903060703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anchor="ctr">
            <a:normAutofit/>
          </a:bodyPr>
          <a:lstStyle>
            <a:lvl1pPr marL="91440" indent="-9144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50000"/>
              </a:lnSpc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lnSpc>
                <a:spcPct val="150000"/>
              </a:lnSpc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lnSpc>
                <a:spcPct val="150000"/>
              </a:lnSpc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lnSpc>
                <a:spcPct val="150000"/>
              </a:lnSpc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 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isco.soares.ufmg@gmail.com" TargetMode="External"/><Relationship Id="rId2" Type="http://schemas.openxmlformats.org/officeDocument/2006/relationships/hyperlink" Target="mailto:coaest@ifrr.edu.br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59475" y="2599113"/>
            <a:ext cx="10058400" cy="11430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pt-BR" sz="9600" b="1" cap="none" dirty="0" smtClean="0"/>
              <a:t>SERVIDORES LOTADOS NO SETOR</a:t>
            </a:r>
            <a:r>
              <a:rPr lang="pt-BR" sz="9600" b="1" dirty="0" smtClean="0"/>
              <a:t>:</a:t>
            </a:r>
            <a:endParaRPr lang="pt-BR" sz="9600" dirty="0" smtClean="0"/>
          </a:p>
          <a:p>
            <a:pPr algn="ctr"/>
            <a:r>
              <a:rPr lang="pt-BR" sz="8000" dirty="0" smtClean="0"/>
              <a:t>N</a:t>
            </a:r>
            <a:r>
              <a:rPr lang="pt-BR" sz="8000" cap="none" dirty="0" smtClean="0"/>
              <a:t>ayara</a:t>
            </a:r>
            <a:r>
              <a:rPr lang="pt-BR" sz="10400" dirty="0" smtClean="0"/>
              <a:t> </a:t>
            </a:r>
            <a:r>
              <a:rPr lang="pt-BR" sz="8000" dirty="0" err="1" smtClean="0"/>
              <a:t>f</a:t>
            </a:r>
            <a:r>
              <a:rPr lang="pt-BR" sz="8000" cap="none" dirty="0" err="1" smtClean="0"/>
              <a:t>reitas</a:t>
            </a:r>
            <a:r>
              <a:rPr lang="pt-BR" sz="8000" dirty="0" smtClean="0"/>
              <a:t> – C</a:t>
            </a:r>
            <a:r>
              <a:rPr lang="pt-BR" sz="8000" cap="none" dirty="0" smtClean="0"/>
              <a:t>oordenadora</a:t>
            </a:r>
            <a:r>
              <a:rPr lang="pt-BR" sz="8000" dirty="0" smtClean="0"/>
              <a:t> – </a:t>
            </a:r>
            <a:r>
              <a:rPr lang="pt-BR" sz="8000" dirty="0" err="1" smtClean="0"/>
              <a:t>tae</a:t>
            </a:r>
            <a:endParaRPr lang="pt-BR" sz="8000" dirty="0"/>
          </a:p>
          <a:p>
            <a:pPr algn="ctr"/>
            <a:r>
              <a:rPr lang="pt-BR" sz="8000" dirty="0" smtClean="0"/>
              <a:t>H</a:t>
            </a:r>
            <a:r>
              <a:rPr lang="pt-BR" sz="8000" cap="none" dirty="0" smtClean="0"/>
              <a:t>igino</a:t>
            </a:r>
            <a:r>
              <a:rPr lang="pt-BR" sz="8000" dirty="0" smtClean="0"/>
              <a:t> c</a:t>
            </a:r>
            <a:r>
              <a:rPr lang="pt-BR" sz="8000" cap="none" dirty="0" smtClean="0"/>
              <a:t>arvalho</a:t>
            </a:r>
            <a:r>
              <a:rPr lang="pt-BR" sz="8000" dirty="0" smtClean="0"/>
              <a:t> – </a:t>
            </a:r>
            <a:r>
              <a:rPr lang="pt-BR" sz="8000" dirty="0" err="1" smtClean="0"/>
              <a:t>tae</a:t>
            </a:r>
            <a:endParaRPr lang="pt-BR" sz="8000" dirty="0" smtClean="0"/>
          </a:p>
          <a:p>
            <a:pPr algn="ctr"/>
            <a:r>
              <a:rPr lang="pt-BR" sz="8000" dirty="0" err="1" smtClean="0"/>
              <a:t>S</a:t>
            </a:r>
            <a:r>
              <a:rPr lang="pt-BR" sz="8000" cap="none" dirty="0" err="1" smtClean="0"/>
              <a:t>âmmya</a:t>
            </a:r>
            <a:r>
              <a:rPr lang="pt-BR" sz="8000" dirty="0" smtClean="0"/>
              <a:t> </a:t>
            </a:r>
            <a:r>
              <a:rPr lang="pt-BR" sz="8000" dirty="0" err="1" smtClean="0"/>
              <a:t>a</a:t>
            </a:r>
            <a:r>
              <a:rPr lang="pt-BR" sz="8000" cap="none" dirty="0" err="1" smtClean="0"/>
              <a:t>dona</a:t>
            </a:r>
            <a:r>
              <a:rPr lang="pt-BR" sz="8000" dirty="0" smtClean="0"/>
              <a:t> – </a:t>
            </a:r>
            <a:r>
              <a:rPr lang="pt-BR" sz="8000" dirty="0" err="1" smtClean="0"/>
              <a:t>tae</a:t>
            </a:r>
            <a:endParaRPr lang="pt-BR" sz="80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46161" y="404664"/>
            <a:ext cx="10406419" cy="2227644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latin typeface="Britannic Bold" pitchFamily="34" charset="0"/>
                <a:cs typeface="Times New Roman" pitchFamily="18" charset="0"/>
              </a:rPr>
              <a:t>Coordenação de Apoio a Assuntos Estudantis (COAEST)</a:t>
            </a:r>
            <a:r>
              <a:rPr lang="pt-BR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5400" dirty="0">
                <a:latin typeface="Times New Roman" pitchFamily="18" charset="0"/>
                <a:cs typeface="Times New Roman" pitchFamily="18" charset="0"/>
              </a:rPr>
            </a:br>
            <a:endParaRPr lang="pt-BR" sz="54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67544" y="404664"/>
            <a:ext cx="7704856" cy="9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2108582\Downloads\adesivo 170x150 mm 25 anos ifr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91" y="4851200"/>
            <a:ext cx="1315569" cy="149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2108582\Downloads\selo-10-anos-ifs-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883" y="5024269"/>
            <a:ext cx="1014413" cy="124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2108582\Downloads\logo-vertical-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178" y="4974996"/>
            <a:ext cx="982637" cy="117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MONITORIA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078173" y="1897040"/>
            <a:ext cx="10276763" cy="4258100"/>
          </a:xfrm>
        </p:spPr>
        <p:txBody>
          <a:bodyPr>
            <a:normAutofit fontScale="2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pt-BR" sz="8800" dirty="0"/>
              <a:t> Regulamento reformulado, aprovado pela Resolução nº </a:t>
            </a:r>
            <a:r>
              <a:rPr lang="pt-BR" sz="8800" dirty="0" smtClean="0"/>
              <a:t>351/Conselho </a:t>
            </a:r>
            <a:r>
              <a:rPr lang="pt-BR" sz="8800" dirty="0"/>
              <a:t>Superior, de 28 de fevereiro de </a:t>
            </a:r>
            <a:r>
              <a:rPr lang="pt-BR" sz="8800" dirty="0" smtClean="0"/>
              <a:t>2018.</a:t>
            </a:r>
          </a:p>
          <a:p>
            <a:pPr>
              <a:buFont typeface="Courier New" pitchFamily="49" charset="0"/>
              <a:buChar char="o"/>
            </a:pPr>
            <a:r>
              <a:rPr lang="pt-BR" sz="8000" b="1" dirty="0"/>
              <a:t> </a:t>
            </a:r>
            <a:r>
              <a:rPr lang="pt-BR" sz="8800" b="1" dirty="0" smtClean="0"/>
              <a:t>Principais </a:t>
            </a:r>
            <a:r>
              <a:rPr lang="pt-BR" sz="8800" b="1" dirty="0"/>
              <a:t>alterações</a:t>
            </a:r>
            <a:r>
              <a:rPr lang="pt-BR" sz="8800" b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pt-BR" sz="8800" dirty="0" smtClean="0"/>
              <a:t>Regulamentação da monitoria voluntária (Art. 10, inciso I):</a:t>
            </a:r>
          </a:p>
          <a:p>
            <a:pPr marL="0" indent="0">
              <a:buNone/>
            </a:pPr>
            <a:r>
              <a:rPr lang="pt-BR" sz="8800" b="1" dirty="0"/>
              <a:t>a)</a:t>
            </a:r>
            <a:r>
              <a:rPr lang="pt-BR" sz="8800" dirty="0"/>
              <a:t> Entende-se que a monitoria voluntária é uma atividade optativa a ser realizada dentro dos cursos de nível médio técnico e de graduação.</a:t>
            </a:r>
          </a:p>
          <a:p>
            <a:pPr marL="0" indent="0">
              <a:buNone/>
            </a:pPr>
            <a:r>
              <a:rPr lang="pt-BR" sz="8800" b="1" dirty="0"/>
              <a:t>b)</a:t>
            </a:r>
            <a:r>
              <a:rPr lang="pt-BR" sz="8800" dirty="0"/>
              <a:t> A monitoria voluntária será disponibilizada via Edital específico ou planejada </a:t>
            </a:r>
            <a:r>
              <a:rPr lang="pt-BR" sz="8800" dirty="0" smtClean="0"/>
              <a:t>por um docente-orientador </a:t>
            </a:r>
            <a:r>
              <a:rPr lang="pt-BR" sz="8800" dirty="0"/>
              <a:t>com anuência do Coordenador de curso.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89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MONITORIA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187355" y="1801504"/>
            <a:ext cx="99492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pt-BR" sz="2400" b="1" dirty="0" smtClean="0">
                <a:solidFill>
                  <a:schemeClr val="accent1"/>
                </a:solidFill>
              </a:rPr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DA SELEÇÃO DOS MONITORES:</a:t>
            </a:r>
          </a:p>
          <a:p>
            <a:endParaRPr lang="pt-BR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seleção dos estudantes-monitores voluntários e remunerados será realizada por meio de Edital que deverá indicar os componentes curriculares a serem contemplados e demais informações necessárias ao processo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Art. 22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Edital será elaborado por Comissão Especial composta por servidores  indicados pela PROEN e pelos </a:t>
            </a:r>
            <a:r>
              <a:rPr lang="pt-BR" sz="2400" i="1" dirty="0">
                <a:latin typeface="Times New Roman" pitchFamily="18" charset="0"/>
                <a:cs typeface="Times New Roman" pitchFamily="18" charset="0"/>
              </a:rPr>
              <a:t>campi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 (Art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. 23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197" y="276225"/>
            <a:ext cx="10058400" cy="1450757"/>
          </a:xfrm>
        </p:spPr>
        <p:txBody>
          <a:bodyPr/>
          <a:lstStyle/>
          <a:p>
            <a:r>
              <a:rPr lang="pt-BR" b="1" dirty="0" smtClean="0"/>
              <a:t>MONITORIA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097279" y="1941262"/>
            <a:ext cx="10148475" cy="245331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/>
              <a:t> O </a:t>
            </a:r>
            <a:r>
              <a:rPr lang="pt-BR" dirty="0"/>
              <a:t>estudante-monitor receberá bolsa mensal, cujo valor será definido, anualmente, conforme disponibilidade orçamentária dos </a:t>
            </a:r>
            <a:r>
              <a:rPr lang="pt-BR" i="1" dirty="0"/>
              <a:t>campi</a:t>
            </a:r>
            <a:r>
              <a:rPr lang="pt-BR" dirty="0"/>
              <a:t>, em reunião do Colégio de Dirigentes (COLDI),  publicado em Edital específico a ser divulgado pela Pró-Reitoria de Ensino - PROEN</a:t>
            </a:r>
            <a:r>
              <a:rPr lang="pt-BR" dirty="0" smtClean="0"/>
              <a:t>. (Art. 18)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01003" y="4094305"/>
            <a:ext cx="9962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Valor da bolsa monitoria em 2018: R$ 400,00 (quatrocentos reais).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378098"/>
              </p:ext>
            </p:extLst>
          </p:nvPr>
        </p:nvGraphicFramePr>
        <p:xfrm>
          <a:off x="1799988" y="4813995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PAT 2018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CAM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CAB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CBV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CBVZO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CNP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3.650,00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20.000,00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13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MONITORIA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pt-BR" dirty="0" smtClean="0"/>
              <a:t> </a:t>
            </a:r>
            <a:r>
              <a:rPr lang="pt-BR" b="1" dirty="0" smtClean="0"/>
              <a:t>RELATÓRIOS 2017</a:t>
            </a:r>
          </a:p>
          <a:p>
            <a:pPr algn="just">
              <a:buFont typeface="Wingdings" pitchFamily="2" charset="2"/>
              <a:buChar char="ü"/>
            </a:pPr>
            <a:r>
              <a:rPr lang="pt-BR" b="1" dirty="0"/>
              <a:t> </a:t>
            </a:r>
            <a:r>
              <a:rPr lang="pt-BR" b="1" dirty="0" smtClean="0"/>
              <a:t>Dificuldades:</a:t>
            </a:r>
          </a:p>
          <a:p>
            <a:pPr marL="0" indent="0" algn="just">
              <a:buNone/>
            </a:pPr>
            <a:r>
              <a:rPr lang="pt-BR" dirty="0" smtClean="0"/>
              <a:t>- Cumprimento dos prazos estabelecidos em Edital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r>
              <a:rPr lang="pt-BR" dirty="0" smtClean="0"/>
              <a:t>- Relatórios em </a:t>
            </a:r>
            <a:r>
              <a:rPr lang="pt-BR" dirty="0"/>
              <a:t>desacordo com o plano de </a:t>
            </a:r>
            <a:r>
              <a:rPr lang="pt-BR" dirty="0" smtClean="0"/>
              <a:t>trabalho aprovado, sem apresentação de justificativa;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Frequências inconsistentes;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Baixa </a:t>
            </a:r>
            <a:r>
              <a:rPr lang="pt-BR" dirty="0"/>
              <a:t>demanda </a:t>
            </a:r>
            <a:r>
              <a:rPr lang="pt-BR" dirty="0" smtClean="0"/>
              <a:t>de estudantes atendidos nos </a:t>
            </a:r>
            <a:r>
              <a:rPr lang="pt-BR" i="1" dirty="0" smtClean="0"/>
              <a:t>campi.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885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066800" y="1354571"/>
            <a:ext cx="10058400" cy="3566160"/>
          </a:xfrm>
        </p:spPr>
        <p:txBody>
          <a:bodyPr anchor="ctr">
            <a:normAutofit/>
          </a:bodyPr>
          <a:lstStyle/>
          <a:p>
            <a:pPr algn="ctr"/>
            <a:r>
              <a:rPr lang="pt-BR" sz="6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OBRIGADA!</a:t>
            </a:r>
            <a:r>
              <a:rPr lang="pt-BR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/>
            </a:r>
            <a:br>
              <a:rPr lang="pt-BR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</a:br>
            <a:r>
              <a:rPr lang="pt-BR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/>
            </a:r>
            <a:br>
              <a:rPr lang="pt-BR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</a:br>
            <a:r>
              <a:rPr lang="pt-BR" altLang="pt-BR" sz="2000" dirty="0" smtClean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coaest@ifrr.edu.br</a:t>
            </a:r>
            <a:r>
              <a:rPr lang="pt-BR" alt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0" i="0" u="none" strike="noStrike" cap="none" normalizeH="0" baseline="0">
                <a:ln>
                  <a:noFill/>
                </a:ln>
                <a:solidFill>
                  <a:srgbClr val="1155C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francisco.soares.ufmg@gmail.com</a:t>
            </a: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286604"/>
            <a:ext cx="10503317" cy="1351128"/>
          </a:xfrm>
        </p:spPr>
        <p:txBody>
          <a:bodyPr/>
          <a:lstStyle/>
          <a:p>
            <a:r>
              <a:rPr lang="pt-BR" dirty="0" smtClean="0"/>
              <a:t>INOVA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5343" y="1842449"/>
            <a:ext cx="10740790" cy="4217158"/>
          </a:xfrm>
        </p:spPr>
        <p:txBody>
          <a:bodyPr>
            <a:normAutofit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latin typeface="Britannic Bold" panose="020B0903060703020204" pitchFamily="34" charset="0"/>
              </a:rPr>
              <a:t> </a:t>
            </a:r>
            <a:r>
              <a:rPr lang="pt-BR" dirty="0" smtClean="0"/>
              <a:t>Regulamento reformulado, aprovado pela Resolução nº 350/Conselho Superior, de 28 de fevereiro de 2018.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sz="2500" b="1" dirty="0" smtClean="0"/>
              <a:t> </a:t>
            </a:r>
            <a:r>
              <a:rPr lang="pt-BR" b="1" dirty="0" smtClean="0"/>
              <a:t>Principais alterações: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Do </a:t>
            </a:r>
            <a:r>
              <a:rPr lang="pt-BR" dirty="0"/>
              <a:t>Coordenador do </a:t>
            </a:r>
            <a:r>
              <a:rPr lang="pt-BR" dirty="0" smtClean="0"/>
              <a:t>projeto: Ser </a:t>
            </a:r>
            <a:r>
              <a:rPr lang="pt-BR" dirty="0"/>
              <a:t>servidor do quadro efetivo do IFRR (Art. 9º </a:t>
            </a:r>
            <a:r>
              <a:rPr lang="pt-BR" dirty="0" smtClean="0"/>
              <a:t>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Todos os participantes: Possuir </a:t>
            </a:r>
            <a:r>
              <a:rPr lang="pt-BR" dirty="0"/>
              <a:t>currículo atualizado na Plataforma </a:t>
            </a:r>
            <a:r>
              <a:rPr lang="pt-BR" i="1" dirty="0"/>
              <a:t>lattes</a:t>
            </a:r>
            <a:r>
              <a:rPr lang="pt-BR" dirty="0" smtClean="0"/>
              <a:t>; Assinar Termo de Compromisso.</a:t>
            </a:r>
            <a:endParaRPr lang="pt-BR" dirty="0"/>
          </a:p>
          <a:p>
            <a:pPr algn="just">
              <a:buFont typeface="Wingdings" panose="05000000000000000000" pitchFamily="2" charset="2"/>
              <a:buChar char="ü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515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INOVA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982639" y="2088109"/>
            <a:ext cx="10331356" cy="83251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O </a:t>
            </a:r>
            <a:r>
              <a:rPr lang="pt-BR" dirty="0"/>
              <a:t>valor do auxílio financeiro será definido em reunião do Colégio de </a:t>
            </a:r>
            <a:r>
              <a:rPr lang="pt-BR" dirty="0" smtClean="0"/>
              <a:t>Dirigentes (COLDI), </a:t>
            </a:r>
            <a:r>
              <a:rPr lang="pt-BR" dirty="0"/>
              <a:t>de acordo </a:t>
            </a:r>
            <a:r>
              <a:rPr lang="pt-BR" dirty="0" smtClean="0"/>
              <a:t>com </a:t>
            </a:r>
            <a:r>
              <a:rPr lang="pt-BR" dirty="0"/>
              <a:t>a disponibilidade orçamentária dos </a:t>
            </a:r>
            <a:r>
              <a:rPr lang="pt-BR" i="1" dirty="0" smtClean="0"/>
              <a:t>Campi</a:t>
            </a:r>
            <a:r>
              <a:rPr lang="pt-BR" i="1" dirty="0"/>
              <a:t> </a:t>
            </a:r>
            <a:r>
              <a:rPr lang="pt-BR" dirty="0" smtClean="0"/>
              <a:t>(Art. 16); </a:t>
            </a:r>
          </a:p>
          <a:p>
            <a:pPr marL="0" indent="0" algn="just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67409"/>
              </p:ext>
            </p:extLst>
          </p:nvPr>
        </p:nvGraphicFramePr>
        <p:xfrm>
          <a:off x="1856096" y="2867364"/>
          <a:ext cx="8447965" cy="3352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62078"/>
                <a:gridCol w="2299475"/>
                <a:gridCol w="2258750"/>
                <a:gridCol w="1827662"/>
              </a:tblGrid>
              <a:tr h="469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CAMPI</a:t>
                      </a: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DO </a:t>
                      </a:r>
                      <a:r>
                        <a:rPr lang="pt-BR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IFRR</a:t>
                      </a:r>
                      <a:endParaRPr lang="pt-BR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NÚMERO DE PROJETOS</a:t>
                      </a:r>
                      <a:endParaRPr lang="pt-BR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DO AUXÍLIO</a:t>
                      </a:r>
                      <a:endParaRPr lang="pt-BR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TOTAL POR </a:t>
                      </a:r>
                      <a:r>
                        <a:rPr lang="pt-BR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</a:t>
                      </a:r>
                      <a:endParaRPr lang="pt-BR" sz="20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4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Amajari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R$3.000,00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R$15.000,00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4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Boa Vista 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R$5.000,00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R$20.000,00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9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Boa Vista Zona Oeste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R$3.000,00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R$12.000,00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9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 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Novo Paraíso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R$5.000,00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R$50.000,00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9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t-BR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°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PROJETOS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2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INOVA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1003" y="2470247"/>
            <a:ext cx="9921922" cy="28114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8000" dirty="0" smtClean="0"/>
          </a:p>
          <a:p>
            <a:pPr indent="-342900" algn="just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9600" dirty="0" smtClean="0"/>
              <a:t>A responsabilidade pelo depósito será da Diretoria / do Departarnento de Administração do </a:t>
            </a:r>
            <a:r>
              <a:rPr lang="pt-BR" sz="9600" i="1" dirty="0" smtClean="0"/>
              <a:t>Campus </a:t>
            </a:r>
            <a:r>
              <a:rPr lang="pt-BR" sz="9600" dirty="0" smtClean="0"/>
              <a:t>do Coordenador, setor que deverá obedecer ao prazo limite de pagamento disposto no Edital (Art. 17 </a:t>
            </a:r>
            <a:r>
              <a:rPr lang="pt-BR" sz="9600" dirty="0"/>
              <a:t>§ </a:t>
            </a:r>
            <a:r>
              <a:rPr lang="pt-BR" sz="9600" dirty="0" smtClean="0"/>
              <a:t>1°):</a:t>
            </a:r>
          </a:p>
          <a:p>
            <a:pPr indent="-342900" algn="just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pt-BR" sz="8000" dirty="0" smtClean="0"/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8000" dirty="0" smtClean="0"/>
          </a:p>
          <a:p>
            <a:pPr indent="-342900" algn="just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9600" dirty="0" smtClean="0"/>
              <a:t>Em caso de descumprimento do paragrafo anterior, a PROEN irá determinar o pagamento direto ao Coordenador, sendo o valor descontado do orçamento correspondente do </a:t>
            </a:r>
            <a:r>
              <a:rPr lang="pt-BR" sz="9600" i="1" dirty="0" smtClean="0"/>
              <a:t>Campus, </a:t>
            </a:r>
            <a:r>
              <a:rPr lang="pt-BR" sz="9600" dirty="0" smtClean="0"/>
              <a:t>sem prejuízo de abertura de procedimento para apuração de responsabilidade </a:t>
            </a:r>
            <a:r>
              <a:rPr lang="pt-BR" sz="9600" dirty="0"/>
              <a:t>(</a:t>
            </a:r>
            <a:r>
              <a:rPr lang="pt-BR" sz="9600" dirty="0" smtClean="0"/>
              <a:t>Art. </a:t>
            </a:r>
            <a:r>
              <a:rPr lang="pt-BR" sz="9600" dirty="0"/>
              <a:t>17 § </a:t>
            </a:r>
            <a:r>
              <a:rPr lang="pt-BR" sz="9600" dirty="0" smtClean="0"/>
              <a:t>2°).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61019"/>
              </p:ext>
            </p:extLst>
          </p:nvPr>
        </p:nvGraphicFramePr>
        <p:xfrm>
          <a:off x="2690408" y="3415437"/>
          <a:ext cx="6549124" cy="61065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67642"/>
                <a:gridCol w="1781482"/>
              </a:tblGrid>
              <a:tr h="6106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Data limite para os </a:t>
                      </a:r>
                      <a:r>
                        <a:rPr lang="pt-BR" sz="1600" i="1" dirty="0">
                          <a:effectLst/>
                        </a:rPr>
                        <a:t>Campi </a:t>
                      </a:r>
                      <a:r>
                        <a:rPr lang="pt-BR" sz="1600" dirty="0">
                          <a:effectLst/>
                        </a:rPr>
                        <a:t>realizarem o depósito em conta individual do servidor-coordenador do projeto.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18/06/2018</a:t>
                      </a:r>
                      <a:endParaRPr lang="pt-BR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2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INOVA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dirty="0" smtClean="0"/>
              <a:t>Edital nº 004/2018/PROEN/IFRR, publicado em 18/04/2018.</a:t>
            </a:r>
            <a:endParaRPr lang="pt-BR" dirty="0"/>
          </a:p>
          <a:p>
            <a:r>
              <a:rPr lang="pt-BR" dirty="0"/>
              <a:t> </a:t>
            </a:r>
            <a:r>
              <a:rPr lang="pt-BR" dirty="0" smtClean="0"/>
              <a:t>Inscrições: 23 de abril a 07 de maio de 2018.</a:t>
            </a:r>
            <a:endParaRPr lang="pt-BR" dirty="0"/>
          </a:p>
          <a:p>
            <a:r>
              <a:rPr lang="pt-BR" dirty="0"/>
              <a:t> </a:t>
            </a:r>
            <a:r>
              <a:rPr lang="pt-BR" dirty="0" smtClean="0"/>
              <a:t>Prazo limite para enviar as inscrições à Proen: 09/05/2018.</a:t>
            </a:r>
            <a:endParaRPr lang="pt-BR" dirty="0"/>
          </a:p>
          <a:p>
            <a:r>
              <a:rPr lang="pt-BR" dirty="0"/>
              <a:t> </a:t>
            </a:r>
            <a:r>
              <a:rPr lang="pt-BR" dirty="0" smtClean="0"/>
              <a:t>Homologação das </a:t>
            </a:r>
            <a:r>
              <a:rPr lang="pt-BR" dirty="0"/>
              <a:t>inscrições (Primeira Etapa da Seleção - Eliminatória</a:t>
            </a:r>
            <a:r>
              <a:rPr lang="pt-BR" dirty="0" smtClean="0"/>
              <a:t>): 10/05/2018.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30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INOVA</a:t>
            </a:r>
            <a:endParaRPr lang="pt-BR" dirty="0"/>
          </a:p>
        </p:txBody>
      </p:sp>
      <p:graphicFrame>
        <p:nvGraphicFramePr>
          <p:cNvPr id="5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476631"/>
              </p:ext>
            </p:extLst>
          </p:nvPr>
        </p:nvGraphicFramePr>
        <p:xfrm>
          <a:off x="1228301" y="2304962"/>
          <a:ext cx="9812740" cy="387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6403"/>
                <a:gridCol w="2686337"/>
              </a:tblGrid>
              <a:tr h="258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ATIVIDADES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PRAZOS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82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Resultado Preliminar da Avaliação dos Projetos.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17/05/2018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82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Resultado Final.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22/05/2018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82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Início das Atividades.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04/06/2018</a:t>
                      </a:r>
                    </a:p>
                  </a:txBody>
                  <a:tcPr marL="68580" marR="68580" marT="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Entrega do Relatório Parcial no DEN/ na Diren dos 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Campi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04/09/2018</a:t>
                      </a:r>
                    </a:p>
                  </a:txBody>
                  <a:tcPr marL="68580" marR="68580" marT="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Prazo para DEN/Diren dos 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campi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enviar o Relatório  </a:t>
                      </a:r>
                      <a:r>
                        <a:rPr lang="pt-BR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Parcial 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à Proen.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17/09/2018</a:t>
                      </a:r>
                    </a:p>
                  </a:txBody>
                  <a:tcPr marL="68580" marR="68580" marT="0" marB="0" anchor="ctr"/>
                </a:tc>
              </a:tr>
              <a:tr h="2582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Término das Atividades.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04/12/2018</a:t>
                      </a:r>
                    </a:p>
                  </a:txBody>
                  <a:tcPr marL="68580" marR="68580" marT="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Entrega do Relatório Final e Relatório de Prestação de Contas no DEN/ na Diren dos 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Campi.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18/12/2018</a:t>
                      </a:r>
                    </a:p>
                  </a:txBody>
                  <a:tcPr marL="68580" marR="68580" marT="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Período das Atividades.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04/06/2018 a 04/12/2018</a:t>
                      </a:r>
                    </a:p>
                  </a:txBody>
                  <a:tcPr marL="68580" marR="68580" marT="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Prazo para envio do Relatório Final de Atividades e Relatório de Prestação de Contas à Proen (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Campi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21/01/2019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228299" y="1815148"/>
            <a:ext cx="9935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pt-BR" dirty="0" smtClean="0">
                <a:solidFill>
                  <a:schemeClr val="accent1"/>
                </a:solidFill>
                <a:latin typeface="Britannic Bold" pitchFamily="34" charset="0"/>
              </a:rPr>
              <a:t> </a:t>
            </a:r>
            <a:r>
              <a:rPr lang="pt-BR" dirty="0" smtClean="0">
                <a:latin typeface="Britannic Bold" pitchFamily="34" charset="0"/>
              </a:rPr>
              <a:t>OUTRAS DATAS IMPORTANTES:</a:t>
            </a:r>
            <a:endParaRPr lang="pt-BR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INOVA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110928" y="2801086"/>
            <a:ext cx="10058400" cy="2576141"/>
          </a:xfrm>
        </p:spPr>
        <p:txBody>
          <a:bodyPr>
            <a:normAutofit fontScale="2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pt-BR" sz="9600" dirty="0"/>
              <a:t> </a:t>
            </a:r>
            <a:r>
              <a:rPr lang="pt-BR" sz="9600" b="1" dirty="0" smtClean="0">
                <a:latin typeface="Britannic Bold" pitchFamily="34" charset="0"/>
              </a:rPr>
              <a:t>Relatórios 2017</a:t>
            </a:r>
          </a:p>
          <a:p>
            <a:pPr>
              <a:buFont typeface="Wingdings" pitchFamily="2" charset="2"/>
              <a:buChar char="ü"/>
            </a:pPr>
            <a:r>
              <a:rPr lang="pt-BR" sz="8000" b="1" dirty="0" smtClean="0"/>
              <a:t>Aspectos positivos:</a:t>
            </a:r>
          </a:p>
          <a:p>
            <a:pPr>
              <a:buFontTx/>
              <a:buChar char="-"/>
            </a:pPr>
            <a:r>
              <a:rPr lang="pt-BR" sz="9600" dirty="0" smtClean="0"/>
              <a:t> </a:t>
            </a:r>
            <a:r>
              <a:rPr lang="pt-BR" sz="8000" dirty="0" smtClean="0"/>
              <a:t>Integração entre servidores, estudantes e componentes curriculares;</a:t>
            </a:r>
          </a:p>
          <a:p>
            <a:pPr>
              <a:buFontTx/>
              <a:buChar char="-"/>
            </a:pPr>
            <a:r>
              <a:rPr lang="pt-BR" sz="8000" dirty="0" smtClean="0"/>
              <a:t> Melhora no rendimento dos estudantes;</a:t>
            </a:r>
          </a:p>
          <a:p>
            <a:pPr>
              <a:buFontTx/>
              <a:buChar char="-"/>
            </a:pPr>
            <a:r>
              <a:rPr lang="pt-BR" sz="8000" dirty="0"/>
              <a:t> </a:t>
            </a:r>
            <a:r>
              <a:rPr lang="pt-BR" sz="8000" dirty="0" smtClean="0"/>
              <a:t>Aulas mais atrativas e estudantes motivados;</a:t>
            </a:r>
          </a:p>
          <a:p>
            <a:pPr>
              <a:buFontTx/>
              <a:buChar char="-"/>
            </a:pPr>
            <a:r>
              <a:rPr lang="pt-BR" sz="8000" dirty="0" smtClean="0"/>
              <a:t> Construção e manutenção de ambientes didáticos;</a:t>
            </a:r>
          </a:p>
          <a:p>
            <a:pPr>
              <a:buFontTx/>
              <a:buChar char="-"/>
            </a:pPr>
            <a:r>
              <a:rPr lang="pt-BR" sz="8000" dirty="0" smtClean="0"/>
              <a:t> Promoção de eventos;</a:t>
            </a:r>
          </a:p>
          <a:p>
            <a:pPr>
              <a:buFontTx/>
              <a:buChar char="-"/>
            </a:pPr>
            <a:r>
              <a:rPr lang="pt-BR" sz="8000" dirty="0" smtClean="0"/>
              <a:t> Impressão e distribuição de livros de poesia.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32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INOVA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pt-BR" b="1" dirty="0" smtClean="0"/>
              <a:t>Dificuldades:</a:t>
            </a:r>
          </a:p>
          <a:p>
            <a:pPr>
              <a:buFontTx/>
              <a:buChar char="-"/>
            </a:pPr>
            <a:r>
              <a:rPr lang="pt-BR" dirty="0" smtClean="0"/>
              <a:t> Atraso no repasse do auxílio financeiro;</a:t>
            </a:r>
          </a:p>
          <a:p>
            <a:pPr>
              <a:buFontTx/>
              <a:buChar char="-"/>
            </a:pPr>
            <a:r>
              <a:rPr lang="pt-BR" dirty="0" smtClean="0"/>
              <a:t> Envio tardio dos relatórios;</a:t>
            </a:r>
          </a:p>
          <a:p>
            <a:pPr algn="just">
              <a:buFontTx/>
              <a:buChar char="-"/>
            </a:pPr>
            <a:r>
              <a:rPr lang="pt-BR" dirty="0"/>
              <a:t> </a:t>
            </a:r>
            <a:r>
              <a:rPr lang="pt-BR" dirty="0" smtClean="0"/>
              <a:t>Notas Fiscais ilegíveis, sem identificação do consumidor ou em nome de terceiros;</a:t>
            </a:r>
          </a:p>
          <a:p>
            <a:pPr algn="just">
              <a:buFontTx/>
              <a:buChar char="-"/>
            </a:pPr>
            <a:r>
              <a:rPr lang="pt-BR" dirty="0"/>
              <a:t> </a:t>
            </a:r>
            <a:r>
              <a:rPr lang="pt-BR" dirty="0" smtClean="0"/>
              <a:t>Compras não previstas no projeto aprovado, sem apresentação de justificativas.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13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INOVA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179985"/>
              </p:ext>
            </p:extLst>
          </p:nvPr>
        </p:nvGraphicFramePr>
        <p:xfrm>
          <a:off x="1096963" y="2801623"/>
          <a:ext cx="100583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/>
                <a:gridCol w="1436914"/>
                <a:gridCol w="1436914"/>
                <a:gridCol w="1436914"/>
                <a:gridCol w="1436914"/>
                <a:gridCol w="1436914"/>
                <a:gridCol w="1436914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Maio de 2018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DOM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SEG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TER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QUA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QUI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SEX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SÁB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pt-B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Times New Roman" pitchFamily="18" charset="0"/>
                          <a:cs typeface="Times New Roman" pitchFamily="18" charset="0"/>
                        </a:rPr>
                        <a:t>01/06</a:t>
                      </a:r>
                      <a:endParaRPr lang="pt-B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255594" y="2033516"/>
            <a:ext cx="9935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pt-BR" dirty="0">
                <a:solidFill>
                  <a:schemeClr val="accent1"/>
                </a:solidFill>
                <a:latin typeface="Britannic Bold" pitchFamily="34" charset="0"/>
              </a:rPr>
              <a:t> </a:t>
            </a:r>
            <a:r>
              <a:rPr lang="pt-BR" dirty="0" smtClean="0">
                <a:latin typeface="Britannic Bold" pitchFamily="34" charset="0"/>
              </a:rPr>
              <a:t>PROPOSTA DE REUNIÕES COM OS SERVIDORES-COORDENADORES:</a:t>
            </a:r>
            <a:endParaRPr lang="pt-BR" dirty="0">
              <a:solidFill>
                <a:schemeClr val="accent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Costura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807</Words>
  <Application>Microsoft Office PowerPoint</Application>
  <PresentationFormat>Personalizar</PresentationFormat>
  <Paragraphs>140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Retrospectiva</vt:lpstr>
      <vt:lpstr>Coordenação de Apoio a Assuntos Estudantis (COAEST) </vt:lpstr>
      <vt:lpstr>INOVA</vt:lpstr>
      <vt:lpstr>INOVA</vt:lpstr>
      <vt:lpstr>INOVA</vt:lpstr>
      <vt:lpstr>INOVA</vt:lpstr>
      <vt:lpstr>INOVA</vt:lpstr>
      <vt:lpstr>INOVA</vt:lpstr>
      <vt:lpstr>INOVA</vt:lpstr>
      <vt:lpstr>INOVA</vt:lpstr>
      <vt:lpstr>MONITORIA</vt:lpstr>
      <vt:lpstr>MONITORIA</vt:lpstr>
      <vt:lpstr>MONITORIA</vt:lpstr>
      <vt:lpstr>MONITORIA</vt:lpstr>
      <vt:lpstr>OBRIGADA!  coaest@ifrr.edu.br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REFORMA DO ENSINO MÉDIO</dc:title>
  <dc:creator>Elisabette Leo</dc:creator>
  <cp:lastModifiedBy>Sammya Faria Adona Leite</cp:lastModifiedBy>
  <cp:revision>70</cp:revision>
  <dcterms:created xsi:type="dcterms:W3CDTF">2016-11-08T17:18:52Z</dcterms:created>
  <dcterms:modified xsi:type="dcterms:W3CDTF">2018-04-21T02:01:58Z</dcterms:modified>
</cp:coreProperties>
</file>