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6" r:id="rId4"/>
    <p:sldId id="260" r:id="rId5"/>
    <p:sldId id="261" r:id="rId6"/>
    <p:sldId id="262" r:id="rId7"/>
    <p:sldId id="263" r:id="rId8"/>
    <p:sldId id="265" r:id="rId9"/>
    <p:sldId id="264" r:id="rId10"/>
    <p:sldId id="266" r:id="rId11"/>
  </p:sldIdLst>
  <p:sldSz cx="7429500" cy="5270500"/>
  <p:notesSz cx="5270500" cy="74295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2DF42F56-EBFA-4D6E-85F3-8FCEDD295B25}">
          <p14:sldIdLst>
            <p14:sldId id="257"/>
            <p14:sldId id="259"/>
            <p14:sldId id="256"/>
            <p14:sldId id="260"/>
            <p14:sldId id="261"/>
            <p14:sldId id="262"/>
            <p14:sldId id="263"/>
            <p14:sldId id="265"/>
            <p14:sldId id="264"/>
            <p14:sldId id="26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4821"/>
    <a:srgbClr val="FF0000"/>
    <a:srgbClr val="07BD10"/>
    <a:srgbClr val="659A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Estilo com Tema 1 - Ênfas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15" autoAdjust="0"/>
    <p:restoredTop sz="94628" autoAdjust="0"/>
  </p:normalViewPr>
  <p:slideViewPr>
    <p:cSldViewPr>
      <p:cViewPr>
        <p:scale>
          <a:sx n="102" d="100"/>
          <a:sy n="102" d="100"/>
        </p:scale>
        <p:origin x="-648" y="-630"/>
      </p:cViewPr>
      <p:guideLst>
        <p:guide orient="horz" pos="2043"/>
        <p:guide pos="304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57215" y="1633857"/>
            <a:ext cx="6315075" cy="8079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14425" y="2951482"/>
            <a:ext cx="520065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2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2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1477" y="1212217"/>
            <a:ext cx="323183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26192" y="1212217"/>
            <a:ext cx="323183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2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625283" y="4700246"/>
            <a:ext cx="3188419" cy="336050"/>
          </a:xfrm>
          <a:custGeom>
            <a:avLst/>
            <a:gdLst/>
            <a:ahLst/>
            <a:cxnLst/>
            <a:rect l="l" t="t" r="r" b="b"/>
            <a:pathLst>
              <a:path w="2261870" h="473709">
                <a:moveTo>
                  <a:pt x="2261678" y="0"/>
                </a:moveTo>
                <a:lnTo>
                  <a:pt x="67978" y="0"/>
                </a:lnTo>
                <a:lnTo>
                  <a:pt x="0" y="473155"/>
                </a:lnTo>
                <a:lnTo>
                  <a:pt x="2225861" y="440309"/>
                </a:lnTo>
                <a:lnTo>
                  <a:pt x="2261678" y="0"/>
                </a:lnTo>
                <a:close/>
              </a:path>
            </a:pathLst>
          </a:custGeom>
          <a:solidFill>
            <a:srgbClr val="DB57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89231" y="204767"/>
            <a:ext cx="3008500" cy="557231"/>
          </a:xfrm>
          <a:custGeom>
            <a:avLst/>
            <a:gdLst/>
            <a:ahLst/>
            <a:cxnLst/>
            <a:rect l="l" t="t" r="r" b="b"/>
            <a:pathLst>
              <a:path w="2134235" h="785494">
                <a:moveTo>
                  <a:pt x="2133723" y="0"/>
                </a:moveTo>
                <a:lnTo>
                  <a:pt x="64133" y="0"/>
                </a:lnTo>
                <a:lnTo>
                  <a:pt x="0" y="785177"/>
                </a:lnTo>
                <a:lnTo>
                  <a:pt x="2099933" y="730672"/>
                </a:lnTo>
                <a:lnTo>
                  <a:pt x="2133723" y="0"/>
                </a:lnTo>
                <a:close/>
              </a:path>
            </a:pathLst>
          </a:custGeom>
          <a:solidFill>
            <a:srgbClr val="DB57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70669" y="223857"/>
            <a:ext cx="6364307" cy="3510513"/>
          </a:xfrm>
          <a:custGeom>
            <a:avLst/>
            <a:gdLst/>
            <a:ahLst/>
            <a:cxnLst/>
            <a:rect l="l" t="t" r="r" b="b"/>
            <a:pathLst>
              <a:path w="4514850" h="4948555">
                <a:moveTo>
                  <a:pt x="0" y="0"/>
                </a:moveTo>
                <a:lnTo>
                  <a:pt x="4514850" y="0"/>
                </a:lnTo>
                <a:lnTo>
                  <a:pt x="4514850" y="4948250"/>
                </a:lnTo>
                <a:lnTo>
                  <a:pt x="0" y="4948250"/>
                </a:lnTo>
                <a:lnTo>
                  <a:pt x="0" y="0"/>
                </a:lnTo>
                <a:close/>
              </a:path>
            </a:pathLst>
          </a:custGeom>
          <a:solidFill>
            <a:srgbClr val="2B78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047280" y="359759"/>
            <a:ext cx="5427114" cy="1166718"/>
          </a:xfrm>
          <a:custGeom>
            <a:avLst/>
            <a:gdLst/>
            <a:ahLst/>
            <a:cxnLst/>
            <a:rect l="l" t="t" r="r" b="b"/>
            <a:pathLst>
              <a:path w="3850004" h="1644650">
                <a:moveTo>
                  <a:pt x="3849837" y="0"/>
                </a:moveTo>
                <a:lnTo>
                  <a:pt x="0" y="0"/>
                </a:lnTo>
                <a:lnTo>
                  <a:pt x="0" y="1644171"/>
                </a:lnTo>
                <a:lnTo>
                  <a:pt x="1328148" y="1644051"/>
                </a:lnTo>
                <a:lnTo>
                  <a:pt x="3733394" y="1262103"/>
                </a:lnTo>
                <a:lnTo>
                  <a:pt x="384983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984922" y="422520"/>
            <a:ext cx="5427114" cy="1166718"/>
          </a:xfrm>
          <a:custGeom>
            <a:avLst/>
            <a:gdLst/>
            <a:ahLst/>
            <a:cxnLst/>
            <a:rect l="l" t="t" r="r" b="b"/>
            <a:pathLst>
              <a:path w="3850004" h="1644650">
                <a:moveTo>
                  <a:pt x="3849836" y="0"/>
                </a:moveTo>
                <a:lnTo>
                  <a:pt x="0" y="0"/>
                </a:lnTo>
                <a:lnTo>
                  <a:pt x="0" y="1644169"/>
                </a:lnTo>
                <a:lnTo>
                  <a:pt x="1328148" y="1644050"/>
                </a:lnTo>
                <a:lnTo>
                  <a:pt x="3733394" y="1262105"/>
                </a:lnTo>
                <a:lnTo>
                  <a:pt x="384983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984922" y="422521"/>
            <a:ext cx="5263308" cy="1140140"/>
          </a:xfrm>
          <a:custGeom>
            <a:avLst/>
            <a:gdLst/>
            <a:ahLst/>
            <a:cxnLst/>
            <a:rect l="l" t="t" r="r" b="b"/>
            <a:pathLst>
              <a:path w="3733800" h="1607185">
                <a:moveTo>
                  <a:pt x="0" y="1606683"/>
                </a:moveTo>
                <a:lnTo>
                  <a:pt x="3733408" y="1606683"/>
                </a:lnTo>
                <a:lnTo>
                  <a:pt x="3733408" y="0"/>
                </a:lnTo>
                <a:lnTo>
                  <a:pt x="0" y="0"/>
                </a:lnTo>
                <a:lnTo>
                  <a:pt x="0" y="1606683"/>
                </a:lnTo>
                <a:close/>
              </a:path>
            </a:pathLst>
          </a:custGeom>
          <a:solidFill>
            <a:srgbClr val="299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84922" y="973460"/>
            <a:ext cx="5459654" cy="8079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2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475" y="1212217"/>
            <a:ext cx="668655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26030" y="4901567"/>
            <a:ext cx="2377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1479" y="4901567"/>
            <a:ext cx="170878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349244" y="4901567"/>
            <a:ext cx="170878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coaest@ifrr.edu.br" TargetMode="External"/><Relationship Id="rId2" Type="http://schemas.openxmlformats.org/officeDocument/2006/relationships/hyperlink" Target="mailto:proen@ifrr.edu.b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34719" y="590471"/>
            <a:ext cx="5263308" cy="81945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55904">
              <a:lnSpc>
                <a:spcPct val="100000"/>
              </a:lnSpc>
              <a:spcBef>
                <a:spcPts val="90"/>
              </a:spcBef>
            </a:pPr>
            <a:r>
              <a:rPr spc="675" dirty="0"/>
              <a:t>INOVA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59424" y="1984969"/>
            <a:ext cx="5438752" cy="726481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algn="just">
              <a:lnSpc>
                <a:spcPts val="1810"/>
              </a:lnSpc>
              <a:spcBef>
                <a:spcPts val="265"/>
              </a:spcBef>
            </a:pPr>
            <a:r>
              <a:rPr sz="1600" b="1" spc="135" dirty="0" smtClean="0">
                <a:solidFill>
                  <a:srgbClr val="FFFFFF"/>
                </a:solidFill>
                <a:latin typeface="Arial"/>
                <a:cs typeface="Arial"/>
              </a:rPr>
              <a:t>PROGRAMA</a:t>
            </a:r>
            <a:r>
              <a:rPr lang="pt-BR" sz="1600" b="1" spc="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140" dirty="0" smtClean="0">
                <a:solidFill>
                  <a:srgbClr val="FFFFFF"/>
                </a:solidFill>
                <a:latin typeface="Arial"/>
                <a:cs typeface="Arial"/>
              </a:rPr>
              <a:t>INSTITUCIONAL</a:t>
            </a:r>
            <a:r>
              <a:rPr lang="pt-BR" sz="1600" b="1" spc="14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80" dirty="0" smtClean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lang="pt-BR" sz="1600" b="1" spc="8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5" dirty="0" smtClean="0">
                <a:solidFill>
                  <a:srgbClr val="FFFFFF"/>
                </a:solidFill>
                <a:latin typeface="Arial"/>
                <a:cs typeface="Arial"/>
              </a:rPr>
              <a:t>FOMENTO</a:t>
            </a:r>
            <a:r>
              <a:rPr lang="pt-BR" sz="16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10" dirty="0" smtClean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1600" b="1" spc="5" dirty="0" smtClean="0">
                <a:solidFill>
                  <a:srgbClr val="FFFFFF"/>
                </a:solidFill>
                <a:latin typeface="Arial"/>
                <a:cs typeface="Arial"/>
              </a:rPr>
              <a:t>PROJETOS</a:t>
            </a:r>
            <a:r>
              <a:rPr lang="pt-BR" sz="1600" b="1" spc="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10" dirty="0" smtClean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lang="pt-BR" sz="1600" b="1" spc="-19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10" dirty="0" smtClean="0">
                <a:solidFill>
                  <a:srgbClr val="FFFFFF"/>
                </a:solidFill>
                <a:latin typeface="Arial"/>
                <a:cs typeface="Arial"/>
              </a:rPr>
              <a:t>PRÁTICAS PEDAGÓG</a:t>
            </a:r>
            <a:r>
              <a:rPr sz="1600" b="1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600" b="1" spc="10" dirty="0" smtClean="0">
                <a:solidFill>
                  <a:srgbClr val="FFFFFF"/>
                </a:solidFill>
                <a:latin typeface="Arial"/>
                <a:cs typeface="Arial"/>
              </a:rPr>
              <a:t>CAS</a:t>
            </a:r>
            <a:r>
              <a:rPr sz="1600" b="1" spc="27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600" b="1" spc="10" dirty="0" smtClean="0">
                <a:solidFill>
                  <a:srgbClr val="FFFFFF"/>
                </a:solidFill>
                <a:latin typeface="Arial"/>
                <a:cs typeface="Arial"/>
              </a:rPr>
              <a:t>NO</a:t>
            </a:r>
            <a:r>
              <a:rPr sz="1600" b="1" spc="95" dirty="0" smtClean="0">
                <a:solidFill>
                  <a:srgbClr val="FFFFFF"/>
                </a:solidFill>
                <a:latin typeface="Arial"/>
                <a:cs typeface="Arial"/>
              </a:rPr>
              <a:t>VA</a:t>
            </a:r>
            <a:r>
              <a:rPr sz="1600" b="1" spc="10" dirty="0" smtClean="0">
                <a:solidFill>
                  <a:srgbClr val="FFFFFF"/>
                </a:solidFill>
                <a:latin typeface="Arial"/>
                <a:cs typeface="Arial"/>
              </a:rPr>
              <a:t>DORAS</a:t>
            </a:r>
            <a:r>
              <a:rPr lang="pt-BR" sz="1600" b="1" spc="10" dirty="0" smtClean="0">
                <a:solidFill>
                  <a:srgbClr val="FFFFFF"/>
                </a:solidFill>
                <a:latin typeface="Arial"/>
                <a:cs typeface="Arial"/>
              </a:rPr>
              <a:t> - INOVA/IFRR.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098233" y="1224752"/>
            <a:ext cx="518275" cy="69823"/>
          </a:xfrm>
          <a:custGeom>
            <a:avLst/>
            <a:gdLst/>
            <a:ahLst/>
            <a:cxnLst/>
            <a:rect l="l" t="t" r="r" b="b"/>
            <a:pathLst>
              <a:path w="367664" h="98425">
                <a:moveTo>
                  <a:pt x="318074" y="0"/>
                </a:moveTo>
                <a:lnTo>
                  <a:pt x="48945" y="0"/>
                </a:lnTo>
                <a:lnTo>
                  <a:pt x="29911" y="3852"/>
                </a:lnTo>
                <a:lnTo>
                  <a:pt x="14351" y="14351"/>
                </a:lnTo>
                <a:lnTo>
                  <a:pt x="3852" y="29911"/>
                </a:lnTo>
                <a:lnTo>
                  <a:pt x="0" y="48944"/>
                </a:lnTo>
                <a:lnTo>
                  <a:pt x="3852" y="67983"/>
                </a:lnTo>
                <a:lnTo>
                  <a:pt x="14351" y="83548"/>
                </a:lnTo>
                <a:lnTo>
                  <a:pt x="29911" y="94051"/>
                </a:lnTo>
                <a:lnTo>
                  <a:pt x="48945" y="97905"/>
                </a:lnTo>
                <a:lnTo>
                  <a:pt x="318074" y="97905"/>
                </a:lnTo>
                <a:lnTo>
                  <a:pt x="337113" y="94051"/>
                </a:lnTo>
                <a:lnTo>
                  <a:pt x="352679" y="83548"/>
                </a:lnTo>
                <a:lnTo>
                  <a:pt x="358116" y="75491"/>
                </a:lnTo>
                <a:lnTo>
                  <a:pt x="48945" y="75491"/>
                </a:lnTo>
                <a:lnTo>
                  <a:pt x="38627" y="73401"/>
                </a:lnTo>
                <a:lnTo>
                  <a:pt x="30192" y="67707"/>
                </a:lnTo>
                <a:lnTo>
                  <a:pt x="24501" y="59267"/>
                </a:lnTo>
                <a:lnTo>
                  <a:pt x="22412" y="48944"/>
                </a:lnTo>
                <a:lnTo>
                  <a:pt x="24501" y="38626"/>
                </a:lnTo>
                <a:lnTo>
                  <a:pt x="30192" y="30192"/>
                </a:lnTo>
                <a:lnTo>
                  <a:pt x="38627" y="24501"/>
                </a:lnTo>
                <a:lnTo>
                  <a:pt x="48945" y="22412"/>
                </a:lnTo>
                <a:lnTo>
                  <a:pt x="358121" y="22412"/>
                </a:lnTo>
                <a:lnTo>
                  <a:pt x="352679" y="14351"/>
                </a:lnTo>
                <a:lnTo>
                  <a:pt x="337113" y="3852"/>
                </a:lnTo>
                <a:lnTo>
                  <a:pt x="318074" y="0"/>
                </a:lnTo>
                <a:close/>
              </a:path>
              <a:path w="367664" h="98425">
                <a:moveTo>
                  <a:pt x="358121" y="22412"/>
                </a:moveTo>
                <a:lnTo>
                  <a:pt x="318074" y="22412"/>
                </a:lnTo>
                <a:lnTo>
                  <a:pt x="328399" y="24501"/>
                </a:lnTo>
                <a:lnTo>
                  <a:pt x="336840" y="30192"/>
                </a:lnTo>
                <a:lnTo>
                  <a:pt x="342535" y="38626"/>
                </a:lnTo>
                <a:lnTo>
                  <a:pt x="344624" y="48944"/>
                </a:lnTo>
                <a:lnTo>
                  <a:pt x="342535" y="59267"/>
                </a:lnTo>
                <a:lnTo>
                  <a:pt x="336840" y="67707"/>
                </a:lnTo>
                <a:lnTo>
                  <a:pt x="328399" y="73401"/>
                </a:lnTo>
                <a:lnTo>
                  <a:pt x="318074" y="75491"/>
                </a:lnTo>
                <a:lnTo>
                  <a:pt x="358116" y="75491"/>
                </a:lnTo>
                <a:lnTo>
                  <a:pt x="363183" y="67983"/>
                </a:lnTo>
                <a:lnTo>
                  <a:pt x="367037" y="48944"/>
                </a:lnTo>
                <a:lnTo>
                  <a:pt x="363183" y="29911"/>
                </a:lnTo>
                <a:lnTo>
                  <a:pt x="358121" y="224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126266" y="1309591"/>
            <a:ext cx="461882" cy="120726"/>
          </a:xfrm>
          <a:custGeom>
            <a:avLst/>
            <a:gdLst/>
            <a:ahLst/>
            <a:cxnLst/>
            <a:rect l="l" t="t" r="r" b="b"/>
            <a:pathLst>
              <a:path w="327660" h="170180">
                <a:moveTo>
                  <a:pt x="327237" y="0"/>
                </a:moveTo>
                <a:lnTo>
                  <a:pt x="0" y="0"/>
                </a:lnTo>
                <a:lnTo>
                  <a:pt x="0" y="11207"/>
                </a:lnTo>
                <a:lnTo>
                  <a:pt x="6487" y="46369"/>
                </a:lnTo>
                <a:lnTo>
                  <a:pt x="24384" y="76057"/>
                </a:lnTo>
                <a:lnTo>
                  <a:pt x="51340" y="97792"/>
                </a:lnTo>
                <a:lnTo>
                  <a:pt x="85003" y="109098"/>
                </a:lnTo>
                <a:lnTo>
                  <a:pt x="95935" y="133685"/>
                </a:lnTo>
                <a:lnTo>
                  <a:pt x="113745" y="152928"/>
                </a:lnTo>
                <a:lnTo>
                  <a:pt x="136861" y="165470"/>
                </a:lnTo>
                <a:lnTo>
                  <a:pt x="163710" y="169952"/>
                </a:lnTo>
                <a:lnTo>
                  <a:pt x="190572" y="165469"/>
                </a:lnTo>
                <a:lnTo>
                  <a:pt x="213694" y="152925"/>
                </a:lnTo>
                <a:lnTo>
                  <a:pt x="218675" y="147542"/>
                </a:lnTo>
                <a:lnTo>
                  <a:pt x="163710" y="147542"/>
                </a:lnTo>
                <a:lnTo>
                  <a:pt x="142826" y="143771"/>
                </a:lnTo>
                <a:lnTo>
                  <a:pt x="125193" y="133284"/>
                </a:lnTo>
                <a:lnTo>
                  <a:pt x="112240" y="117318"/>
                </a:lnTo>
                <a:lnTo>
                  <a:pt x="105397" y="97110"/>
                </a:lnTo>
                <a:lnTo>
                  <a:pt x="104040" y="88121"/>
                </a:lnTo>
                <a:lnTo>
                  <a:pt x="94961" y="87595"/>
                </a:lnTo>
                <a:lnTo>
                  <a:pt x="68943" y="81478"/>
                </a:lnTo>
                <a:lnTo>
                  <a:pt x="47222" y="67419"/>
                </a:lnTo>
                <a:lnTo>
                  <a:pt x="31466" y="47174"/>
                </a:lnTo>
                <a:lnTo>
                  <a:pt x="23238" y="22414"/>
                </a:lnTo>
                <a:lnTo>
                  <a:pt x="325172" y="22414"/>
                </a:lnTo>
                <a:lnTo>
                  <a:pt x="327237" y="11207"/>
                </a:lnTo>
                <a:lnTo>
                  <a:pt x="327237" y="0"/>
                </a:lnTo>
                <a:close/>
              </a:path>
              <a:path w="327660" h="170180">
                <a:moveTo>
                  <a:pt x="325172" y="22414"/>
                </a:moveTo>
                <a:lnTo>
                  <a:pt x="303998" y="22414"/>
                </a:lnTo>
                <a:lnTo>
                  <a:pt x="295766" y="47195"/>
                </a:lnTo>
                <a:lnTo>
                  <a:pt x="280050" y="67419"/>
                </a:lnTo>
                <a:lnTo>
                  <a:pt x="258405" y="81456"/>
                </a:lnTo>
                <a:lnTo>
                  <a:pt x="232451" y="87595"/>
                </a:lnTo>
                <a:lnTo>
                  <a:pt x="223384" y="88131"/>
                </a:lnTo>
                <a:lnTo>
                  <a:pt x="222030" y="97114"/>
                </a:lnTo>
                <a:lnTo>
                  <a:pt x="215195" y="117321"/>
                </a:lnTo>
                <a:lnTo>
                  <a:pt x="202243" y="133286"/>
                </a:lnTo>
                <a:lnTo>
                  <a:pt x="184605" y="143772"/>
                </a:lnTo>
                <a:lnTo>
                  <a:pt x="163710" y="147542"/>
                </a:lnTo>
                <a:lnTo>
                  <a:pt x="218675" y="147542"/>
                </a:lnTo>
                <a:lnTo>
                  <a:pt x="231504" y="133677"/>
                </a:lnTo>
                <a:lnTo>
                  <a:pt x="242427" y="109084"/>
                </a:lnTo>
                <a:lnTo>
                  <a:pt x="276016" y="97751"/>
                </a:lnTo>
                <a:lnTo>
                  <a:pt x="302910" y="76011"/>
                </a:lnTo>
                <a:lnTo>
                  <a:pt x="320764" y="46337"/>
                </a:lnTo>
                <a:lnTo>
                  <a:pt x="325172" y="2241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828666" y="567803"/>
            <a:ext cx="1057137" cy="641019"/>
          </a:xfrm>
          <a:custGeom>
            <a:avLst/>
            <a:gdLst/>
            <a:ahLst/>
            <a:cxnLst/>
            <a:rect l="l" t="t" r="r" b="b"/>
            <a:pathLst>
              <a:path w="749935" h="903605">
                <a:moveTo>
                  <a:pt x="374788" y="0"/>
                </a:moveTo>
                <a:lnTo>
                  <a:pt x="327840" y="2925"/>
                </a:lnTo>
                <a:lnTo>
                  <a:pt x="282615" y="11466"/>
                </a:lnTo>
                <a:lnTo>
                  <a:pt x="239465" y="25267"/>
                </a:lnTo>
                <a:lnTo>
                  <a:pt x="198745" y="43976"/>
                </a:lnTo>
                <a:lnTo>
                  <a:pt x="160808" y="67238"/>
                </a:lnTo>
                <a:lnTo>
                  <a:pt x="126009" y="94700"/>
                </a:lnTo>
                <a:lnTo>
                  <a:pt x="94702" y="126007"/>
                </a:lnTo>
                <a:lnTo>
                  <a:pt x="67240" y="160805"/>
                </a:lnTo>
                <a:lnTo>
                  <a:pt x="43977" y="198740"/>
                </a:lnTo>
                <a:lnTo>
                  <a:pt x="25268" y="239459"/>
                </a:lnTo>
                <a:lnTo>
                  <a:pt x="11466" y="282608"/>
                </a:lnTo>
                <a:lnTo>
                  <a:pt x="2925" y="327832"/>
                </a:lnTo>
                <a:lnTo>
                  <a:pt x="0" y="374778"/>
                </a:lnTo>
                <a:lnTo>
                  <a:pt x="3309" y="424963"/>
                </a:lnTo>
                <a:lnTo>
                  <a:pt x="13136" y="473593"/>
                </a:lnTo>
                <a:lnTo>
                  <a:pt x="29333" y="520253"/>
                </a:lnTo>
                <a:lnTo>
                  <a:pt x="51756" y="564527"/>
                </a:lnTo>
                <a:lnTo>
                  <a:pt x="80250" y="606002"/>
                </a:lnTo>
                <a:lnTo>
                  <a:pt x="110959" y="646380"/>
                </a:lnTo>
                <a:lnTo>
                  <a:pt x="140744" y="688366"/>
                </a:lnTo>
                <a:lnTo>
                  <a:pt x="169171" y="731330"/>
                </a:lnTo>
                <a:lnTo>
                  <a:pt x="195846" y="774698"/>
                </a:lnTo>
                <a:lnTo>
                  <a:pt x="195846" y="903611"/>
                </a:lnTo>
                <a:lnTo>
                  <a:pt x="551666" y="903611"/>
                </a:lnTo>
                <a:lnTo>
                  <a:pt x="551666" y="881197"/>
                </a:lnTo>
                <a:lnTo>
                  <a:pt x="218259" y="881197"/>
                </a:lnTo>
                <a:lnTo>
                  <a:pt x="218259" y="768586"/>
                </a:lnTo>
                <a:lnTo>
                  <a:pt x="189342" y="721281"/>
                </a:lnTo>
                <a:lnTo>
                  <a:pt x="160126" y="677005"/>
                </a:lnTo>
                <a:lnTo>
                  <a:pt x="129477" y="633732"/>
                </a:lnTo>
                <a:lnTo>
                  <a:pt x="97811" y="592073"/>
                </a:lnTo>
                <a:lnTo>
                  <a:pt x="71028" y="553083"/>
                </a:lnTo>
                <a:lnTo>
                  <a:pt x="49962" y="511469"/>
                </a:lnTo>
                <a:lnTo>
                  <a:pt x="34747" y="467620"/>
                </a:lnTo>
                <a:lnTo>
                  <a:pt x="25519" y="421927"/>
                </a:lnTo>
                <a:lnTo>
                  <a:pt x="22412" y="374778"/>
                </a:lnTo>
                <a:lnTo>
                  <a:pt x="25635" y="327030"/>
                </a:lnTo>
                <a:lnTo>
                  <a:pt x="35021" y="281214"/>
                </a:lnTo>
                <a:lnTo>
                  <a:pt x="50148" y="237754"/>
                </a:lnTo>
                <a:lnTo>
                  <a:pt x="70591" y="197072"/>
                </a:lnTo>
                <a:lnTo>
                  <a:pt x="95929" y="159592"/>
                </a:lnTo>
                <a:lnTo>
                  <a:pt x="125738" y="125736"/>
                </a:lnTo>
                <a:lnTo>
                  <a:pt x="159594" y="95928"/>
                </a:lnTo>
                <a:lnTo>
                  <a:pt x="197076" y="70591"/>
                </a:lnTo>
                <a:lnTo>
                  <a:pt x="237759" y="50148"/>
                </a:lnTo>
                <a:lnTo>
                  <a:pt x="281221" y="35022"/>
                </a:lnTo>
                <a:lnTo>
                  <a:pt x="327038" y="25636"/>
                </a:lnTo>
                <a:lnTo>
                  <a:pt x="374788" y="22414"/>
                </a:lnTo>
                <a:lnTo>
                  <a:pt x="501176" y="22414"/>
                </a:lnTo>
                <a:lnTo>
                  <a:pt x="466951" y="11466"/>
                </a:lnTo>
                <a:lnTo>
                  <a:pt x="421730" y="2925"/>
                </a:lnTo>
                <a:lnTo>
                  <a:pt x="374788" y="0"/>
                </a:lnTo>
                <a:close/>
              </a:path>
              <a:path w="749935" h="903605">
                <a:moveTo>
                  <a:pt x="501176" y="22414"/>
                </a:moveTo>
                <a:lnTo>
                  <a:pt x="374788" y="22414"/>
                </a:lnTo>
                <a:lnTo>
                  <a:pt x="422532" y="25636"/>
                </a:lnTo>
                <a:lnTo>
                  <a:pt x="468344" y="35022"/>
                </a:lnTo>
                <a:lnTo>
                  <a:pt x="511800" y="50148"/>
                </a:lnTo>
                <a:lnTo>
                  <a:pt x="552479" y="70591"/>
                </a:lnTo>
                <a:lnTo>
                  <a:pt x="589956" y="95928"/>
                </a:lnTo>
                <a:lnTo>
                  <a:pt x="623808" y="125736"/>
                </a:lnTo>
                <a:lnTo>
                  <a:pt x="653613" y="159592"/>
                </a:lnTo>
                <a:lnTo>
                  <a:pt x="678947" y="197072"/>
                </a:lnTo>
                <a:lnTo>
                  <a:pt x="699388" y="237754"/>
                </a:lnTo>
                <a:lnTo>
                  <a:pt x="714513" y="281214"/>
                </a:lnTo>
                <a:lnTo>
                  <a:pt x="723898" y="327030"/>
                </a:lnTo>
                <a:lnTo>
                  <a:pt x="727120" y="374778"/>
                </a:lnTo>
                <a:lnTo>
                  <a:pt x="724013" y="421950"/>
                </a:lnTo>
                <a:lnTo>
                  <a:pt x="714781" y="467661"/>
                </a:lnTo>
                <a:lnTo>
                  <a:pt x="699560" y="511520"/>
                </a:lnTo>
                <a:lnTo>
                  <a:pt x="678484" y="553138"/>
                </a:lnTo>
                <a:lnTo>
                  <a:pt x="651689" y="592124"/>
                </a:lnTo>
                <a:lnTo>
                  <a:pt x="621793" y="631666"/>
                </a:lnTo>
                <a:lnTo>
                  <a:pt x="590771" y="675681"/>
                </a:lnTo>
                <a:lnTo>
                  <a:pt x="559998" y="722156"/>
                </a:lnTo>
                <a:lnTo>
                  <a:pt x="530852" y="769075"/>
                </a:lnTo>
                <a:lnTo>
                  <a:pt x="529253" y="771739"/>
                </a:lnTo>
                <a:lnTo>
                  <a:pt x="529253" y="881197"/>
                </a:lnTo>
                <a:lnTo>
                  <a:pt x="551666" y="881197"/>
                </a:lnTo>
                <a:lnTo>
                  <a:pt x="551666" y="777949"/>
                </a:lnTo>
                <a:lnTo>
                  <a:pt x="580141" y="732267"/>
                </a:lnTo>
                <a:lnTo>
                  <a:pt x="610103" y="687112"/>
                </a:lnTo>
                <a:lnTo>
                  <a:pt x="640253" y="644388"/>
                </a:lnTo>
                <a:lnTo>
                  <a:pt x="669329" y="605944"/>
                </a:lnTo>
                <a:lnTo>
                  <a:pt x="697823" y="564468"/>
                </a:lnTo>
                <a:lnTo>
                  <a:pt x="720232" y="520198"/>
                </a:lnTo>
                <a:lnTo>
                  <a:pt x="736415" y="473549"/>
                </a:lnTo>
                <a:lnTo>
                  <a:pt x="746229" y="424937"/>
                </a:lnTo>
                <a:lnTo>
                  <a:pt x="749533" y="374778"/>
                </a:lnTo>
                <a:lnTo>
                  <a:pt x="746608" y="327832"/>
                </a:lnTo>
                <a:lnTo>
                  <a:pt x="738068" y="282608"/>
                </a:lnTo>
                <a:lnTo>
                  <a:pt x="724268" y="239459"/>
                </a:lnTo>
                <a:lnTo>
                  <a:pt x="705561" y="198740"/>
                </a:lnTo>
                <a:lnTo>
                  <a:pt x="682301" y="160805"/>
                </a:lnTo>
                <a:lnTo>
                  <a:pt x="654843" y="126007"/>
                </a:lnTo>
                <a:lnTo>
                  <a:pt x="623539" y="94700"/>
                </a:lnTo>
                <a:lnTo>
                  <a:pt x="588744" y="67238"/>
                </a:lnTo>
                <a:lnTo>
                  <a:pt x="550812" y="43976"/>
                </a:lnTo>
                <a:lnTo>
                  <a:pt x="510096" y="25267"/>
                </a:lnTo>
                <a:lnTo>
                  <a:pt x="501176" y="2241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120195" y="1224052"/>
            <a:ext cx="518275" cy="69823"/>
          </a:xfrm>
          <a:custGeom>
            <a:avLst/>
            <a:gdLst/>
            <a:ahLst/>
            <a:cxnLst/>
            <a:rect l="l" t="t" r="r" b="b"/>
            <a:pathLst>
              <a:path w="367664" h="98425">
                <a:moveTo>
                  <a:pt x="318075" y="0"/>
                </a:moveTo>
                <a:lnTo>
                  <a:pt x="48945" y="0"/>
                </a:lnTo>
                <a:lnTo>
                  <a:pt x="29912" y="3852"/>
                </a:lnTo>
                <a:lnTo>
                  <a:pt x="14352" y="14352"/>
                </a:lnTo>
                <a:lnTo>
                  <a:pt x="3852" y="29913"/>
                </a:lnTo>
                <a:lnTo>
                  <a:pt x="0" y="48949"/>
                </a:lnTo>
                <a:lnTo>
                  <a:pt x="3852" y="67986"/>
                </a:lnTo>
                <a:lnTo>
                  <a:pt x="14352" y="83549"/>
                </a:lnTo>
                <a:lnTo>
                  <a:pt x="29912" y="94052"/>
                </a:lnTo>
                <a:lnTo>
                  <a:pt x="48945" y="97905"/>
                </a:lnTo>
                <a:lnTo>
                  <a:pt x="318075" y="97905"/>
                </a:lnTo>
                <a:lnTo>
                  <a:pt x="337116" y="94052"/>
                </a:lnTo>
                <a:lnTo>
                  <a:pt x="352682" y="83549"/>
                </a:lnTo>
                <a:lnTo>
                  <a:pt x="358121" y="75491"/>
                </a:lnTo>
                <a:lnTo>
                  <a:pt x="48945" y="75491"/>
                </a:lnTo>
                <a:lnTo>
                  <a:pt x="38628" y="73401"/>
                </a:lnTo>
                <a:lnTo>
                  <a:pt x="30193" y="67707"/>
                </a:lnTo>
                <a:lnTo>
                  <a:pt x="24502" y="59270"/>
                </a:lnTo>
                <a:lnTo>
                  <a:pt x="22414" y="48949"/>
                </a:lnTo>
                <a:lnTo>
                  <a:pt x="24502" y="38631"/>
                </a:lnTo>
                <a:lnTo>
                  <a:pt x="30193" y="30194"/>
                </a:lnTo>
                <a:lnTo>
                  <a:pt x="38628" y="24501"/>
                </a:lnTo>
                <a:lnTo>
                  <a:pt x="48945" y="22412"/>
                </a:lnTo>
                <a:lnTo>
                  <a:pt x="358124" y="22412"/>
                </a:lnTo>
                <a:lnTo>
                  <a:pt x="352682" y="14352"/>
                </a:lnTo>
                <a:lnTo>
                  <a:pt x="337116" y="3852"/>
                </a:lnTo>
                <a:lnTo>
                  <a:pt x="318075" y="0"/>
                </a:lnTo>
                <a:close/>
              </a:path>
              <a:path w="367664" h="98425">
                <a:moveTo>
                  <a:pt x="358124" y="22412"/>
                </a:moveTo>
                <a:lnTo>
                  <a:pt x="318075" y="22412"/>
                </a:lnTo>
                <a:lnTo>
                  <a:pt x="328400" y="24501"/>
                </a:lnTo>
                <a:lnTo>
                  <a:pt x="336842" y="30194"/>
                </a:lnTo>
                <a:lnTo>
                  <a:pt x="342538" y="38631"/>
                </a:lnTo>
                <a:lnTo>
                  <a:pt x="344628" y="48949"/>
                </a:lnTo>
                <a:lnTo>
                  <a:pt x="342538" y="59270"/>
                </a:lnTo>
                <a:lnTo>
                  <a:pt x="336842" y="67707"/>
                </a:lnTo>
                <a:lnTo>
                  <a:pt x="328400" y="73401"/>
                </a:lnTo>
                <a:lnTo>
                  <a:pt x="318075" y="75491"/>
                </a:lnTo>
                <a:lnTo>
                  <a:pt x="358121" y="75491"/>
                </a:lnTo>
                <a:lnTo>
                  <a:pt x="363187" y="67986"/>
                </a:lnTo>
                <a:lnTo>
                  <a:pt x="367041" y="48949"/>
                </a:lnTo>
                <a:lnTo>
                  <a:pt x="363187" y="29913"/>
                </a:lnTo>
                <a:lnTo>
                  <a:pt x="358124" y="224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148237" y="1308894"/>
            <a:ext cx="461882" cy="120726"/>
          </a:xfrm>
          <a:custGeom>
            <a:avLst/>
            <a:gdLst/>
            <a:ahLst/>
            <a:cxnLst/>
            <a:rect l="l" t="t" r="r" b="b"/>
            <a:pathLst>
              <a:path w="327660" h="170180">
                <a:moveTo>
                  <a:pt x="327235" y="0"/>
                </a:moveTo>
                <a:lnTo>
                  <a:pt x="0" y="0"/>
                </a:lnTo>
                <a:lnTo>
                  <a:pt x="0" y="11207"/>
                </a:lnTo>
                <a:lnTo>
                  <a:pt x="6487" y="46369"/>
                </a:lnTo>
                <a:lnTo>
                  <a:pt x="24383" y="76055"/>
                </a:lnTo>
                <a:lnTo>
                  <a:pt x="51337" y="97789"/>
                </a:lnTo>
                <a:lnTo>
                  <a:pt x="84998" y="109095"/>
                </a:lnTo>
                <a:lnTo>
                  <a:pt x="95932" y="133684"/>
                </a:lnTo>
                <a:lnTo>
                  <a:pt x="113742" y="152928"/>
                </a:lnTo>
                <a:lnTo>
                  <a:pt x="136857" y="165470"/>
                </a:lnTo>
                <a:lnTo>
                  <a:pt x="163705" y="169952"/>
                </a:lnTo>
                <a:lnTo>
                  <a:pt x="190569" y="165469"/>
                </a:lnTo>
                <a:lnTo>
                  <a:pt x="213692" y="152924"/>
                </a:lnTo>
                <a:lnTo>
                  <a:pt x="218674" y="147539"/>
                </a:lnTo>
                <a:lnTo>
                  <a:pt x="163705" y="147539"/>
                </a:lnTo>
                <a:lnTo>
                  <a:pt x="142821" y="143768"/>
                </a:lnTo>
                <a:lnTo>
                  <a:pt x="125188" y="133281"/>
                </a:lnTo>
                <a:lnTo>
                  <a:pt x="112235" y="117316"/>
                </a:lnTo>
                <a:lnTo>
                  <a:pt x="105393" y="97110"/>
                </a:lnTo>
                <a:lnTo>
                  <a:pt x="104035" y="88121"/>
                </a:lnTo>
                <a:lnTo>
                  <a:pt x="94960" y="87595"/>
                </a:lnTo>
                <a:lnTo>
                  <a:pt x="68939" y="81477"/>
                </a:lnTo>
                <a:lnTo>
                  <a:pt x="47218" y="67418"/>
                </a:lnTo>
                <a:lnTo>
                  <a:pt x="31461" y="47173"/>
                </a:lnTo>
                <a:lnTo>
                  <a:pt x="23233" y="22414"/>
                </a:lnTo>
                <a:lnTo>
                  <a:pt x="325170" y="22414"/>
                </a:lnTo>
                <a:lnTo>
                  <a:pt x="327235" y="11207"/>
                </a:lnTo>
                <a:lnTo>
                  <a:pt x="327235" y="0"/>
                </a:lnTo>
                <a:close/>
              </a:path>
              <a:path w="327660" h="170180">
                <a:moveTo>
                  <a:pt x="325170" y="22414"/>
                </a:moveTo>
                <a:lnTo>
                  <a:pt x="303994" y="22414"/>
                </a:lnTo>
                <a:lnTo>
                  <a:pt x="295762" y="47194"/>
                </a:lnTo>
                <a:lnTo>
                  <a:pt x="280047" y="67418"/>
                </a:lnTo>
                <a:lnTo>
                  <a:pt x="258402" y="81456"/>
                </a:lnTo>
                <a:lnTo>
                  <a:pt x="232448" y="87595"/>
                </a:lnTo>
                <a:lnTo>
                  <a:pt x="223379" y="88129"/>
                </a:lnTo>
                <a:lnTo>
                  <a:pt x="222025" y="97114"/>
                </a:lnTo>
                <a:lnTo>
                  <a:pt x="215190" y="117319"/>
                </a:lnTo>
                <a:lnTo>
                  <a:pt x="202238" y="133283"/>
                </a:lnTo>
                <a:lnTo>
                  <a:pt x="184600" y="143769"/>
                </a:lnTo>
                <a:lnTo>
                  <a:pt x="163705" y="147539"/>
                </a:lnTo>
                <a:lnTo>
                  <a:pt x="218674" y="147539"/>
                </a:lnTo>
                <a:lnTo>
                  <a:pt x="231501" y="133675"/>
                </a:lnTo>
                <a:lnTo>
                  <a:pt x="242423" y="109080"/>
                </a:lnTo>
                <a:lnTo>
                  <a:pt x="276012" y="97749"/>
                </a:lnTo>
                <a:lnTo>
                  <a:pt x="302907" y="76009"/>
                </a:lnTo>
                <a:lnTo>
                  <a:pt x="320763" y="46336"/>
                </a:lnTo>
                <a:lnTo>
                  <a:pt x="325170" y="2241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850633" y="567106"/>
            <a:ext cx="1057137" cy="641019"/>
          </a:xfrm>
          <a:custGeom>
            <a:avLst/>
            <a:gdLst/>
            <a:ahLst/>
            <a:cxnLst/>
            <a:rect l="l" t="t" r="r" b="b"/>
            <a:pathLst>
              <a:path w="749935" h="903605">
                <a:moveTo>
                  <a:pt x="374784" y="0"/>
                </a:moveTo>
                <a:lnTo>
                  <a:pt x="327837" y="2925"/>
                </a:lnTo>
                <a:lnTo>
                  <a:pt x="282611" y="11465"/>
                </a:lnTo>
                <a:lnTo>
                  <a:pt x="239462" y="25267"/>
                </a:lnTo>
                <a:lnTo>
                  <a:pt x="198742" y="43976"/>
                </a:lnTo>
                <a:lnTo>
                  <a:pt x="160806" y="67237"/>
                </a:lnTo>
                <a:lnTo>
                  <a:pt x="126007" y="94699"/>
                </a:lnTo>
                <a:lnTo>
                  <a:pt x="94700" y="126005"/>
                </a:lnTo>
                <a:lnTo>
                  <a:pt x="67238" y="160803"/>
                </a:lnTo>
                <a:lnTo>
                  <a:pt x="43976" y="198739"/>
                </a:lnTo>
                <a:lnTo>
                  <a:pt x="25267" y="239458"/>
                </a:lnTo>
                <a:lnTo>
                  <a:pt x="11466" y="282607"/>
                </a:lnTo>
                <a:lnTo>
                  <a:pt x="2925" y="327831"/>
                </a:lnTo>
                <a:lnTo>
                  <a:pt x="0" y="374778"/>
                </a:lnTo>
                <a:lnTo>
                  <a:pt x="3309" y="424961"/>
                </a:lnTo>
                <a:lnTo>
                  <a:pt x="13135" y="473590"/>
                </a:lnTo>
                <a:lnTo>
                  <a:pt x="29332" y="520250"/>
                </a:lnTo>
                <a:lnTo>
                  <a:pt x="51753" y="564524"/>
                </a:lnTo>
                <a:lnTo>
                  <a:pt x="80245" y="605999"/>
                </a:lnTo>
                <a:lnTo>
                  <a:pt x="110955" y="646378"/>
                </a:lnTo>
                <a:lnTo>
                  <a:pt x="140741" y="688364"/>
                </a:lnTo>
                <a:lnTo>
                  <a:pt x="169167" y="731329"/>
                </a:lnTo>
                <a:lnTo>
                  <a:pt x="195842" y="774698"/>
                </a:lnTo>
                <a:lnTo>
                  <a:pt x="195842" y="903607"/>
                </a:lnTo>
                <a:lnTo>
                  <a:pt x="551663" y="903607"/>
                </a:lnTo>
                <a:lnTo>
                  <a:pt x="551663" y="881193"/>
                </a:lnTo>
                <a:lnTo>
                  <a:pt x="218257" y="881193"/>
                </a:lnTo>
                <a:lnTo>
                  <a:pt x="218257" y="768582"/>
                </a:lnTo>
                <a:lnTo>
                  <a:pt x="189341" y="721279"/>
                </a:lnTo>
                <a:lnTo>
                  <a:pt x="160124" y="677003"/>
                </a:lnTo>
                <a:lnTo>
                  <a:pt x="129474" y="633730"/>
                </a:lnTo>
                <a:lnTo>
                  <a:pt x="97807" y="592070"/>
                </a:lnTo>
                <a:lnTo>
                  <a:pt x="71026" y="553079"/>
                </a:lnTo>
                <a:lnTo>
                  <a:pt x="49959" y="511465"/>
                </a:lnTo>
                <a:lnTo>
                  <a:pt x="34744" y="467617"/>
                </a:lnTo>
                <a:lnTo>
                  <a:pt x="25515" y="421925"/>
                </a:lnTo>
                <a:lnTo>
                  <a:pt x="22409" y="374778"/>
                </a:lnTo>
                <a:lnTo>
                  <a:pt x="25631" y="327029"/>
                </a:lnTo>
                <a:lnTo>
                  <a:pt x="35018" y="281213"/>
                </a:lnTo>
                <a:lnTo>
                  <a:pt x="50144" y="237752"/>
                </a:lnTo>
                <a:lnTo>
                  <a:pt x="70588" y="197070"/>
                </a:lnTo>
                <a:lnTo>
                  <a:pt x="95926" y="159590"/>
                </a:lnTo>
                <a:lnTo>
                  <a:pt x="125734" y="125735"/>
                </a:lnTo>
                <a:lnTo>
                  <a:pt x="159591" y="95927"/>
                </a:lnTo>
                <a:lnTo>
                  <a:pt x="197073" y="70590"/>
                </a:lnTo>
                <a:lnTo>
                  <a:pt x="237756" y="50148"/>
                </a:lnTo>
                <a:lnTo>
                  <a:pt x="281217" y="35022"/>
                </a:lnTo>
                <a:lnTo>
                  <a:pt x="327035" y="25636"/>
                </a:lnTo>
                <a:lnTo>
                  <a:pt x="374784" y="22414"/>
                </a:lnTo>
                <a:lnTo>
                  <a:pt x="501173" y="22414"/>
                </a:lnTo>
                <a:lnTo>
                  <a:pt x="466947" y="11465"/>
                </a:lnTo>
                <a:lnTo>
                  <a:pt x="421727" y="2925"/>
                </a:lnTo>
                <a:lnTo>
                  <a:pt x="374784" y="0"/>
                </a:lnTo>
                <a:close/>
              </a:path>
              <a:path w="749935" h="903605">
                <a:moveTo>
                  <a:pt x="501173" y="22414"/>
                </a:moveTo>
                <a:lnTo>
                  <a:pt x="374784" y="22414"/>
                </a:lnTo>
                <a:lnTo>
                  <a:pt x="422529" y="25636"/>
                </a:lnTo>
                <a:lnTo>
                  <a:pt x="468342" y="35022"/>
                </a:lnTo>
                <a:lnTo>
                  <a:pt x="511799" y="50148"/>
                </a:lnTo>
                <a:lnTo>
                  <a:pt x="552478" y="70590"/>
                </a:lnTo>
                <a:lnTo>
                  <a:pt x="589955" y="95927"/>
                </a:lnTo>
                <a:lnTo>
                  <a:pt x="623808" y="125735"/>
                </a:lnTo>
                <a:lnTo>
                  <a:pt x="653613" y="159590"/>
                </a:lnTo>
                <a:lnTo>
                  <a:pt x="678948" y="197070"/>
                </a:lnTo>
                <a:lnTo>
                  <a:pt x="699389" y="237752"/>
                </a:lnTo>
                <a:lnTo>
                  <a:pt x="714513" y="281213"/>
                </a:lnTo>
                <a:lnTo>
                  <a:pt x="723898" y="327029"/>
                </a:lnTo>
                <a:lnTo>
                  <a:pt x="727120" y="374778"/>
                </a:lnTo>
                <a:lnTo>
                  <a:pt x="724013" y="421950"/>
                </a:lnTo>
                <a:lnTo>
                  <a:pt x="714780" y="467661"/>
                </a:lnTo>
                <a:lnTo>
                  <a:pt x="699557" y="511520"/>
                </a:lnTo>
                <a:lnTo>
                  <a:pt x="678481" y="553138"/>
                </a:lnTo>
                <a:lnTo>
                  <a:pt x="651686" y="592124"/>
                </a:lnTo>
                <a:lnTo>
                  <a:pt x="621790" y="631665"/>
                </a:lnTo>
                <a:lnTo>
                  <a:pt x="590767" y="675680"/>
                </a:lnTo>
                <a:lnTo>
                  <a:pt x="559995" y="722154"/>
                </a:lnTo>
                <a:lnTo>
                  <a:pt x="530848" y="769071"/>
                </a:lnTo>
                <a:lnTo>
                  <a:pt x="529249" y="771735"/>
                </a:lnTo>
                <a:lnTo>
                  <a:pt x="529249" y="881193"/>
                </a:lnTo>
                <a:lnTo>
                  <a:pt x="551663" y="881193"/>
                </a:lnTo>
                <a:lnTo>
                  <a:pt x="551663" y="777946"/>
                </a:lnTo>
                <a:lnTo>
                  <a:pt x="580138" y="732263"/>
                </a:lnTo>
                <a:lnTo>
                  <a:pt x="610101" y="687108"/>
                </a:lnTo>
                <a:lnTo>
                  <a:pt x="640252" y="644385"/>
                </a:lnTo>
                <a:lnTo>
                  <a:pt x="669327" y="605944"/>
                </a:lnTo>
                <a:lnTo>
                  <a:pt x="697822" y="564467"/>
                </a:lnTo>
                <a:lnTo>
                  <a:pt x="720230" y="520197"/>
                </a:lnTo>
                <a:lnTo>
                  <a:pt x="736412" y="473548"/>
                </a:lnTo>
                <a:lnTo>
                  <a:pt x="746226" y="424937"/>
                </a:lnTo>
                <a:lnTo>
                  <a:pt x="749529" y="374778"/>
                </a:lnTo>
                <a:lnTo>
                  <a:pt x="746604" y="327831"/>
                </a:lnTo>
                <a:lnTo>
                  <a:pt x="738065" y="282607"/>
                </a:lnTo>
                <a:lnTo>
                  <a:pt x="724264" y="239458"/>
                </a:lnTo>
                <a:lnTo>
                  <a:pt x="705557" y="198739"/>
                </a:lnTo>
                <a:lnTo>
                  <a:pt x="682298" y="160803"/>
                </a:lnTo>
                <a:lnTo>
                  <a:pt x="654839" y="126005"/>
                </a:lnTo>
                <a:lnTo>
                  <a:pt x="623535" y="94699"/>
                </a:lnTo>
                <a:lnTo>
                  <a:pt x="588740" y="67237"/>
                </a:lnTo>
                <a:lnTo>
                  <a:pt x="550808" y="43976"/>
                </a:lnTo>
                <a:lnTo>
                  <a:pt x="510092" y="25267"/>
                </a:lnTo>
                <a:lnTo>
                  <a:pt x="501173" y="2241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095195" y="917285"/>
            <a:ext cx="232731" cy="279742"/>
          </a:xfrm>
          <a:custGeom>
            <a:avLst/>
            <a:gdLst/>
            <a:ahLst/>
            <a:cxnLst/>
            <a:rect l="l" t="t" r="r" b="b"/>
            <a:pathLst>
              <a:path w="165100" h="394335">
                <a:moveTo>
                  <a:pt x="37382" y="0"/>
                </a:moveTo>
                <a:lnTo>
                  <a:pt x="0" y="5478"/>
                </a:lnTo>
                <a:lnTo>
                  <a:pt x="127133" y="393941"/>
                </a:lnTo>
                <a:lnTo>
                  <a:pt x="164515" y="388461"/>
                </a:lnTo>
                <a:lnTo>
                  <a:pt x="3738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361808" y="919256"/>
            <a:ext cx="236312" cy="285148"/>
          </a:xfrm>
          <a:custGeom>
            <a:avLst/>
            <a:gdLst/>
            <a:ahLst/>
            <a:cxnLst/>
            <a:rect l="l" t="t" r="r" b="b"/>
            <a:pathLst>
              <a:path w="167639" h="401955">
                <a:moveTo>
                  <a:pt x="133215" y="0"/>
                </a:moveTo>
                <a:lnTo>
                  <a:pt x="0" y="396843"/>
                </a:lnTo>
                <a:lnTo>
                  <a:pt x="34309" y="401537"/>
                </a:lnTo>
                <a:lnTo>
                  <a:pt x="167523" y="4695"/>
                </a:lnTo>
                <a:lnTo>
                  <a:pt x="13321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270967" y="1380044"/>
            <a:ext cx="178128" cy="0"/>
          </a:xfrm>
          <a:custGeom>
            <a:avLst/>
            <a:gdLst/>
            <a:ahLst/>
            <a:cxnLst/>
            <a:rect l="l" t="t" r="r" b="b"/>
            <a:pathLst>
              <a:path w="126364">
                <a:moveTo>
                  <a:pt x="0" y="0"/>
                </a:moveTo>
                <a:lnTo>
                  <a:pt x="125939" y="0"/>
                </a:lnTo>
              </a:path>
            </a:pathLst>
          </a:custGeom>
          <a:ln w="2241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170068" y="849592"/>
            <a:ext cx="419812" cy="164872"/>
          </a:xfrm>
          <a:custGeom>
            <a:avLst/>
            <a:gdLst/>
            <a:ahLst/>
            <a:cxnLst/>
            <a:rect l="l" t="t" r="r" b="b"/>
            <a:pathLst>
              <a:path w="297814" h="232409">
                <a:moveTo>
                  <a:pt x="108293" y="99392"/>
                </a:moveTo>
                <a:lnTo>
                  <a:pt x="87544" y="99392"/>
                </a:lnTo>
                <a:lnTo>
                  <a:pt x="115653" y="231821"/>
                </a:lnTo>
                <a:lnTo>
                  <a:pt x="141621" y="154158"/>
                </a:lnTo>
                <a:lnTo>
                  <a:pt x="119915" y="154158"/>
                </a:lnTo>
                <a:lnTo>
                  <a:pt x="108293" y="99392"/>
                </a:lnTo>
                <a:close/>
              </a:path>
              <a:path w="297814" h="232409">
                <a:moveTo>
                  <a:pt x="191246" y="69364"/>
                </a:moveTo>
                <a:lnTo>
                  <a:pt x="169974" y="69364"/>
                </a:lnTo>
                <a:lnTo>
                  <a:pt x="202291" y="182693"/>
                </a:lnTo>
                <a:lnTo>
                  <a:pt x="262232" y="149007"/>
                </a:lnTo>
                <a:lnTo>
                  <a:pt x="213959" y="149007"/>
                </a:lnTo>
                <a:lnTo>
                  <a:pt x="191246" y="69364"/>
                </a:lnTo>
                <a:close/>
              </a:path>
              <a:path w="297814" h="232409">
                <a:moveTo>
                  <a:pt x="99846" y="59587"/>
                </a:moveTo>
                <a:lnTo>
                  <a:pt x="0" y="141706"/>
                </a:lnTo>
                <a:lnTo>
                  <a:pt x="11163" y="162215"/>
                </a:lnTo>
                <a:lnTo>
                  <a:pt x="87544" y="99392"/>
                </a:lnTo>
                <a:lnTo>
                  <a:pt x="108293" y="99392"/>
                </a:lnTo>
                <a:lnTo>
                  <a:pt x="99846" y="59587"/>
                </a:lnTo>
                <a:close/>
              </a:path>
              <a:path w="297814" h="232409">
                <a:moveTo>
                  <a:pt x="171465" y="0"/>
                </a:moveTo>
                <a:lnTo>
                  <a:pt x="119915" y="154158"/>
                </a:lnTo>
                <a:lnTo>
                  <a:pt x="141621" y="154158"/>
                </a:lnTo>
                <a:lnTo>
                  <a:pt x="169974" y="69364"/>
                </a:lnTo>
                <a:lnTo>
                  <a:pt x="191246" y="69364"/>
                </a:lnTo>
                <a:lnTo>
                  <a:pt x="171465" y="0"/>
                </a:lnTo>
                <a:close/>
              </a:path>
              <a:path w="297814" h="232409">
                <a:moveTo>
                  <a:pt x="289184" y="106732"/>
                </a:moveTo>
                <a:lnTo>
                  <a:pt x="213959" y="149007"/>
                </a:lnTo>
                <a:lnTo>
                  <a:pt x="262232" y="149007"/>
                </a:lnTo>
                <a:lnTo>
                  <a:pt x="297529" y="129171"/>
                </a:lnTo>
                <a:lnTo>
                  <a:pt x="289184" y="10673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415439" y="928973"/>
            <a:ext cx="327614" cy="91895"/>
          </a:xfrm>
          <a:custGeom>
            <a:avLst/>
            <a:gdLst/>
            <a:ahLst/>
            <a:cxnLst/>
            <a:rect l="l" t="t" r="r" b="b"/>
            <a:pathLst>
              <a:path w="232410" h="129540">
                <a:moveTo>
                  <a:pt x="215985" y="0"/>
                </a:moveTo>
                <a:lnTo>
                  <a:pt x="0" y="90849"/>
                </a:lnTo>
                <a:lnTo>
                  <a:pt x="16272" y="129532"/>
                </a:lnTo>
                <a:lnTo>
                  <a:pt x="232257" y="38682"/>
                </a:lnTo>
                <a:lnTo>
                  <a:pt x="21598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300087" y="765430"/>
            <a:ext cx="332090" cy="33335"/>
          </a:xfrm>
          <a:custGeom>
            <a:avLst/>
            <a:gdLst/>
            <a:ahLst/>
            <a:cxnLst/>
            <a:rect l="l" t="t" r="r" b="b"/>
            <a:pathLst>
              <a:path w="235585" h="46990">
                <a:moveTo>
                  <a:pt x="234259" y="0"/>
                </a:moveTo>
                <a:lnTo>
                  <a:pt x="0" y="4960"/>
                </a:lnTo>
                <a:lnTo>
                  <a:pt x="888" y="46918"/>
                </a:lnTo>
                <a:lnTo>
                  <a:pt x="235148" y="41958"/>
                </a:lnTo>
                <a:lnTo>
                  <a:pt x="23425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644446" y="2833313"/>
            <a:ext cx="573771" cy="0"/>
          </a:xfrm>
          <a:custGeom>
            <a:avLst/>
            <a:gdLst/>
            <a:ahLst/>
            <a:cxnLst/>
            <a:rect l="l" t="t" r="r" b="b"/>
            <a:pathLst>
              <a:path w="407034">
                <a:moveTo>
                  <a:pt x="0" y="0"/>
                </a:moveTo>
                <a:lnTo>
                  <a:pt x="406511" y="0"/>
                </a:lnTo>
              </a:path>
            </a:pathLst>
          </a:custGeom>
          <a:ln w="3175">
            <a:solidFill>
              <a:srgbClr val="38333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644446" y="2833313"/>
            <a:ext cx="573771" cy="0"/>
          </a:xfrm>
          <a:custGeom>
            <a:avLst/>
            <a:gdLst/>
            <a:ahLst/>
            <a:cxnLst/>
            <a:rect l="l" t="t" r="r" b="b"/>
            <a:pathLst>
              <a:path w="407034">
                <a:moveTo>
                  <a:pt x="0" y="0"/>
                </a:moveTo>
                <a:lnTo>
                  <a:pt x="406511" y="0"/>
                </a:lnTo>
              </a:path>
            </a:pathLst>
          </a:custGeom>
          <a:ln w="6350">
            <a:solidFill>
              <a:srgbClr val="2B78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807555" y="2857743"/>
            <a:ext cx="19693" cy="45047"/>
          </a:xfrm>
          <a:custGeom>
            <a:avLst/>
            <a:gdLst/>
            <a:ahLst/>
            <a:cxnLst/>
            <a:rect l="l" t="t" r="r" b="b"/>
            <a:pathLst>
              <a:path w="13969" h="63500">
                <a:moveTo>
                  <a:pt x="0" y="62970"/>
                </a:moveTo>
                <a:lnTo>
                  <a:pt x="0" y="0"/>
                </a:lnTo>
                <a:lnTo>
                  <a:pt x="13348" y="0"/>
                </a:lnTo>
                <a:lnTo>
                  <a:pt x="13348" y="62970"/>
                </a:lnTo>
                <a:lnTo>
                  <a:pt x="0" y="62970"/>
                </a:lnTo>
                <a:close/>
              </a:path>
            </a:pathLst>
          </a:custGeom>
          <a:solidFill>
            <a:srgbClr val="2B78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848719" y="2857743"/>
            <a:ext cx="51022" cy="45047"/>
          </a:xfrm>
          <a:custGeom>
            <a:avLst/>
            <a:gdLst/>
            <a:ahLst/>
            <a:cxnLst/>
            <a:rect l="l" t="t" r="r" b="b"/>
            <a:pathLst>
              <a:path w="36194" h="63500">
                <a:moveTo>
                  <a:pt x="36090" y="0"/>
                </a:moveTo>
                <a:lnTo>
                  <a:pt x="0" y="0"/>
                </a:lnTo>
                <a:lnTo>
                  <a:pt x="0" y="62970"/>
                </a:lnTo>
                <a:lnTo>
                  <a:pt x="13144" y="62970"/>
                </a:lnTo>
                <a:lnTo>
                  <a:pt x="13144" y="38080"/>
                </a:lnTo>
                <a:lnTo>
                  <a:pt x="34491" y="38080"/>
                </a:lnTo>
                <a:lnTo>
                  <a:pt x="34491" y="27179"/>
                </a:lnTo>
                <a:lnTo>
                  <a:pt x="13144" y="27179"/>
                </a:lnTo>
                <a:lnTo>
                  <a:pt x="13144" y="10947"/>
                </a:lnTo>
                <a:lnTo>
                  <a:pt x="36090" y="10947"/>
                </a:lnTo>
                <a:lnTo>
                  <a:pt x="36090" y="0"/>
                </a:lnTo>
                <a:close/>
              </a:path>
            </a:pathLst>
          </a:custGeom>
          <a:solidFill>
            <a:srgbClr val="2B78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916962" y="2857743"/>
            <a:ext cx="71610" cy="45047"/>
          </a:xfrm>
          <a:custGeom>
            <a:avLst/>
            <a:gdLst/>
            <a:ahLst/>
            <a:cxnLst/>
            <a:rect l="l" t="t" r="r" b="b"/>
            <a:pathLst>
              <a:path w="50800" h="63500">
                <a:moveTo>
                  <a:pt x="26898" y="0"/>
                </a:moveTo>
                <a:lnTo>
                  <a:pt x="0" y="0"/>
                </a:lnTo>
                <a:lnTo>
                  <a:pt x="0" y="62970"/>
                </a:lnTo>
                <a:lnTo>
                  <a:pt x="13355" y="62970"/>
                </a:lnTo>
                <a:lnTo>
                  <a:pt x="13355" y="38815"/>
                </a:lnTo>
                <a:lnTo>
                  <a:pt x="33985" y="38815"/>
                </a:lnTo>
                <a:lnTo>
                  <a:pt x="31780" y="35532"/>
                </a:lnTo>
                <a:lnTo>
                  <a:pt x="35510" y="33897"/>
                </a:lnTo>
                <a:lnTo>
                  <a:pt x="38397" y="31625"/>
                </a:lnTo>
                <a:lnTo>
                  <a:pt x="40993" y="27961"/>
                </a:lnTo>
                <a:lnTo>
                  <a:pt x="13355" y="27961"/>
                </a:lnTo>
                <a:lnTo>
                  <a:pt x="13355" y="10947"/>
                </a:lnTo>
                <a:lnTo>
                  <a:pt x="42806" y="10947"/>
                </a:lnTo>
                <a:lnTo>
                  <a:pt x="41432" y="7797"/>
                </a:lnTo>
                <a:lnTo>
                  <a:pt x="33230" y="1569"/>
                </a:lnTo>
                <a:lnTo>
                  <a:pt x="26898" y="0"/>
                </a:lnTo>
                <a:close/>
              </a:path>
              <a:path w="50800" h="63500">
                <a:moveTo>
                  <a:pt x="33985" y="38815"/>
                </a:moveTo>
                <a:lnTo>
                  <a:pt x="20450" y="38815"/>
                </a:lnTo>
                <a:lnTo>
                  <a:pt x="35477" y="62970"/>
                </a:lnTo>
                <a:lnTo>
                  <a:pt x="50298" y="62970"/>
                </a:lnTo>
                <a:lnTo>
                  <a:pt x="47527" y="58931"/>
                </a:lnTo>
                <a:lnTo>
                  <a:pt x="43517" y="53009"/>
                </a:lnTo>
                <a:lnTo>
                  <a:pt x="33985" y="38815"/>
                </a:lnTo>
                <a:close/>
              </a:path>
              <a:path w="50800" h="63500">
                <a:moveTo>
                  <a:pt x="42806" y="10947"/>
                </a:moveTo>
                <a:lnTo>
                  <a:pt x="21696" y="10947"/>
                </a:lnTo>
                <a:lnTo>
                  <a:pt x="24883" y="11567"/>
                </a:lnTo>
                <a:lnTo>
                  <a:pt x="28990" y="14100"/>
                </a:lnTo>
                <a:lnTo>
                  <a:pt x="30020" y="16231"/>
                </a:lnTo>
                <a:lnTo>
                  <a:pt x="30020" y="22230"/>
                </a:lnTo>
                <a:lnTo>
                  <a:pt x="29008" y="24439"/>
                </a:lnTo>
                <a:lnTo>
                  <a:pt x="24987" y="27247"/>
                </a:lnTo>
                <a:lnTo>
                  <a:pt x="21873" y="27961"/>
                </a:lnTo>
                <a:lnTo>
                  <a:pt x="40993" y="27961"/>
                </a:lnTo>
                <a:lnTo>
                  <a:pt x="42478" y="25866"/>
                </a:lnTo>
                <a:lnTo>
                  <a:pt x="43491" y="22567"/>
                </a:lnTo>
                <a:lnTo>
                  <a:pt x="43491" y="12517"/>
                </a:lnTo>
                <a:lnTo>
                  <a:pt x="42806" y="10947"/>
                </a:lnTo>
                <a:close/>
              </a:path>
            </a:pathLst>
          </a:custGeom>
          <a:solidFill>
            <a:srgbClr val="2B78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999025" y="2857743"/>
            <a:ext cx="71610" cy="45047"/>
          </a:xfrm>
          <a:custGeom>
            <a:avLst/>
            <a:gdLst/>
            <a:ahLst/>
            <a:cxnLst/>
            <a:rect l="l" t="t" r="r" b="b"/>
            <a:pathLst>
              <a:path w="50800" h="63500">
                <a:moveTo>
                  <a:pt x="26912" y="0"/>
                </a:moveTo>
                <a:lnTo>
                  <a:pt x="0" y="0"/>
                </a:lnTo>
                <a:lnTo>
                  <a:pt x="0" y="62970"/>
                </a:lnTo>
                <a:lnTo>
                  <a:pt x="13359" y="62970"/>
                </a:lnTo>
                <a:lnTo>
                  <a:pt x="13359" y="38815"/>
                </a:lnTo>
                <a:lnTo>
                  <a:pt x="33997" y="38815"/>
                </a:lnTo>
                <a:lnTo>
                  <a:pt x="31794" y="35532"/>
                </a:lnTo>
                <a:lnTo>
                  <a:pt x="35524" y="33897"/>
                </a:lnTo>
                <a:lnTo>
                  <a:pt x="38404" y="31625"/>
                </a:lnTo>
                <a:lnTo>
                  <a:pt x="40999" y="27961"/>
                </a:lnTo>
                <a:lnTo>
                  <a:pt x="13359" y="27961"/>
                </a:lnTo>
                <a:lnTo>
                  <a:pt x="13359" y="10947"/>
                </a:lnTo>
                <a:lnTo>
                  <a:pt x="42820" y="10947"/>
                </a:lnTo>
                <a:lnTo>
                  <a:pt x="41454" y="7797"/>
                </a:lnTo>
                <a:lnTo>
                  <a:pt x="33242" y="1569"/>
                </a:lnTo>
                <a:lnTo>
                  <a:pt x="26912" y="0"/>
                </a:lnTo>
                <a:close/>
              </a:path>
              <a:path w="50800" h="63500">
                <a:moveTo>
                  <a:pt x="33997" y="38815"/>
                </a:moveTo>
                <a:lnTo>
                  <a:pt x="20462" y="38815"/>
                </a:lnTo>
                <a:lnTo>
                  <a:pt x="35495" y="62970"/>
                </a:lnTo>
                <a:lnTo>
                  <a:pt x="50313" y="62970"/>
                </a:lnTo>
                <a:lnTo>
                  <a:pt x="47536" y="58931"/>
                </a:lnTo>
                <a:lnTo>
                  <a:pt x="43524" y="53009"/>
                </a:lnTo>
                <a:lnTo>
                  <a:pt x="33997" y="38815"/>
                </a:lnTo>
                <a:close/>
              </a:path>
              <a:path w="50800" h="63500">
                <a:moveTo>
                  <a:pt x="42820" y="10947"/>
                </a:moveTo>
                <a:lnTo>
                  <a:pt x="21708" y="10947"/>
                </a:lnTo>
                <a:lnTo>
                  <a:pt x="24889" y="11567"/>
                </a:lnTo>
                <a:lnTo>
                  <a:pt x="29004" y="14100"/>
                </a:lnTo>
                <a:lnTo>
                  <a:pt x="30030" y="16231"/>
                </a:lnTo>
                <a:lnTo>
                  <a:pt x="30030" y="22230"/>
                </a:lnTo>
                <a:lnTo>
                  <a:pt x="29025" y="24439"/>
                </a:lnTo>
                <a:lnTo>
                  <a:pt x="25005" y="27247"/>
                </a:lnTo>
                <a:lnTo>
                  <a:pt x="21883" y="27961"/>
                </a:lnTo>
                <a:lnTo>
                  <a:pt x="40999" y="27961"/>
                </a:lnTo>
                <a:lnTo>
                  <a:pt x="42482" y="25866"/>
                </a:lnTo>
                <a:lnTo>
                  <a:pt x="43501" y="22567"/>
                </a:lnTo>
                <a:lnTo>
                  <a:pt x="43501" y="12517"/>
                </a:lnTo>
                <a:lnTo>
                  <a:pt x="42820" y="10947"/>
                </a:lnTo>
                <a:close/>
              </a:path>
            </a:pathLst>
          </a:custGeom>
          <a:solidFill>
            <a:srgbClr val="2B78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1733050" y="2770750"/>
            <a:ext cx="406385" cy="7053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50" b="1" spc="20" dirty="0">
                <a:solidFill>
                  <a:srgbClr val="2B7894"/>
                </a:solidFill>
                <a:latin typeface="Arial"/>
                <a:cs typeface="Arial"/>
              </a:rPr>
              <a:t>1993 </a:t>
            </a:r>
            <a:r>
              <a:rPr sz="350" b="1" spc="5" dirty="0">
                <a:solidFill>
                  <a:srgbClr val="2B7894"/>
                </a:solidFill>
                <a:latin typeface="Arial"/>
                <a:cs typeface="Arial"/>
              </a:rPr>
              <a:t>-</a:t>
            </a:r>
            <a:r>
              <a:rPr sz="350" b="1" spc="-60" dirty="0">
                <a:solidFill>
                  <a:srgbClr val="2B7894"/>
                </a:solidFill>
                <a:latin typeface="Arial"/>
                <a:cs typeface="Arial"/>
              </a:rPr>
              <a:t> </a:t>
            </a:r>
            <a:r>
              <a:rPr sz="350" b="1" spc="15" dirty="0" smtClean="0">
                <a:solidFill>
                  <a:srgbClr val="2B7894"/>
                </a:solidFill>
                <a:latin typeface="Arial"/>
                <a:cs typeface="Arial"/>
              </a:rPr>
              <a:t>208</a:t>
            </a:r>
            <a:endParaRPr sz="350" dirty="0">
              <a:latin typeface="Arial"/>
              <a:cs typeface="Arial"/>
            </a:endParaRPr>
          </a:p>
        </p:txBody>
      </p:sp>
      <p:pic>
        <p:nvPicPr>
          <p:cNvPr id="40" name="Picture 7" descr="C:\Users\2108582\Downloads\logo-vertical-0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9950" y="4025748"/>
            <a:ext cx="685800" cy="819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CaixaDeTexto 15"/>
          <p:cNvSpPr txBox="1"/>
          <p:nvPr/>
        </p:nvSpPr>
        <p:spPr>
          <a:xfrm>
            <a:off x="1885950" y="4872851"/>
            <a:ext cx="36543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00" b="1" dirty="0" smtClean="0">
                <a:cs typeface="Arial" pitchFamily="34" charset="0"/>
              </a:rPr>
              <a:t>Pró-Reitoria de Ensino</a:t>
            </a:r>
            <a:endParaRPr lang="pt-BR" sz="1000" b="1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/>
          <p:nvPr/>
        </p:nvSpPr>
        <p:spPr>
          <a:xfrm>
            <a:off x="1644446" y="2833313"/>
            <a:ext cx="573771" cy="0"/>
          </a:xfrm>
          <a:custGeom>
            <a:avLst/>
            <a:gdLst/>
            <a:ahLst/>
            <a:cxnLst/>
            <a:rect l="l" t="t" r="r" b="b"/>
            <a:pathLst>
              <a:path w="407034">
                <a:moveTo>
                  <a:pt x="0" y="0"/>
                </a:moveTo>
                <a:lnTo>
                  <a:pt x="406511" y="0"/>
                </a:lnTo>
              </a:path>
            </a:pathLst>
          </a:custGeom>
          <a:ln w="3175">
            <a:solidFill>
              <a:srgbClr val="38333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644446" y="2833313"/>
            <a:ext cx="573771" cy="0"/>
          </a:xfrm>
          <a:custGeom>
            <a:avLst/>
            <a:gdLst/>
            <a:ahLst/>
            <a:cxnLst/>
            <a:rect l="l" t="t" r="r" b="b"/>
            <a:pathLst>
              <a:path w="407034">
                <a:moveTo>
                  <a:pt x="0" y="0"/>
                </a:moveTo>
                <a:lnTo>
                  <a:pt x="406511" y="0"/>
                </a:lnTo>
              </a:path>
            </a:pathLst>
          </a:custGeom>
          <a:ln w="6350">
            <a:solidFill>
              <a:srgbClr val="2B78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807555" y="2857743"/>
            <a:ext cx="19693" cy="45047"/>
          </a:xfrm>
          <a:custGeom>
            <a:avLst/>
            <a:gdLst/>
            <a:ahLst/>
            <a:cxnLst/>
            <a:rect l="l" t="t" r="r" b="b"/>
            <a:pathLst>
              <a:path w="13969" h="63500">
                <a:moveTo>
                  <a:pt x="0" y="62970"/>
                </a:moveTo>
                <a:lnTo>
                  <a:pt x="0" y="0"/>
                </a:lnTo>
                <a:lnTo>
                  <a:pt x="13348" y="0"/>
                </a:lnTo>
                <a:lnTo>
                  <a:pt x="13348" y="62970"/>
                </a:lnTo>
                <a:lnTo>
                  <a:pt x="0" y="62970"/>
                </a:lnTo>
                <a:close/>
              </a:path>
            </a:pathLst>
          </a:custGeom>
          <a:solidFill>
            <a:srgbClr val="2B78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848719" y="2857743"/>
            <a:ext cx="51022" cy="45047"/>
          </a:xfrm>
          <a:custGeom>
            <a:avLst/>
            <a:gdLst/>
            <a:ahLst/>
            <a:cxnLst/>
            <a:rect l="l" t="t" r="r" b="b"/>
            <a:pathLst>
              <a:path w="36194" h="63500">
                <a:moveTo>
                  <a:pt x="36090" y="0"/>
                </a:moveTo>
                <a:lnTo>
                  <a:pt x="0" y="0"/>
                </a:lnTo>
                <a:lnTo>
                  <a:pt x="0" y="62970"/>
                </a:lnTo>
                <a:lnTo>
                  <a:pt x="13144" y="62970"/>
                </a:lnTo>
                <a:lnTo>
                  <a:pt x="13144" y="38080"/>
                </a:lnTo>
                <a:lnTo>
                  <a:pt x="34491" y="38080"/>
                </a:lnTo>
                <a:lnTo>
                  <a:pt x="34491" y="27179"/>
                </a:lnTo>
                <a:lnTo>
                  <a:pt x="13144" y="27179"/>
                </a:lnTo>
                <a:lnTo>
                  <a:pt x="13144" y="10947"/>
                </a:lnTo>
                <a:lnTo>
                  <a:pt x="36090" y="10947"/>
                </a:lnTo>
                <a:lnTo>
                  <a:pt x="36090" y="0"/>
                </a:lnTo>
                <a:close/>
              </a:path>
            </a:pathLst>
          </a:custGeom>
          <a:solidFill>
            <a:srgbClr val="2B78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916962" y="2857743"/>
            <a:ext cx="71610" cy="45047"/>
          </a:xfrm>
          <a:custGeom>
            <a:avLst/>
            <a:gdLst/>
            <a:ahLst/>
            <a:cxnLst/>
            <a:rect l="l" t="t" r="r" b="b"/>
            <a:pathLst>
              <a:path w="50800" h="63500">
                <a:moveTo>
                  <a:pt x="26898" y="0"/>
                </a:moveTo>
                <a:lnTo>
                  <a:pt x="0" y="0"/>
                </a:lnTo>
                <a:lnTo>
                  <a:pt x="0" y="62970"/>
                </a:lnTo>
                <a:lnTo>
                  <a:pt x="13355" y="62970"/>
                </a:lnTo>
                <a:lnTo>
                  <a:pt x="13355" y="38815"/>
                </a:lnTo>
                <a:lnTo>
                  <a:pt x="33985" y="38815"/>
                </a:lnTo>
                <a:lnTo>
                  <a:pt x="31780" y="35532"/>
                </a:lnTo>
                <a:lnTo>
                  <a:pt x="35510" y="33897"/>
                </a:lnTo>
                <a:lnTo>
                  <a:pt x="38397" y="31625"/>
                </a:lnTo>
                <a:lnTo>
                  <a:pt x="40993" y="27961"/>
                </a:lnTo>
                <a:lnTo>
                  <a:pt x="13355" y="27961"/>
                </a:lnTo>
                <a:lnTo>
                  <a:pt x="13355" y="10947"/>
                </a:lnTo>
                <a:lnTo>
                  <a:pt x="42806" y="10947"/>
                </a:lnTo>
                <a:lnTo>
                  <a:pt x="41432" y="7797"/>
                </a:lnTo>
                <a:lnTo>
                  <a:pt x="33230" y="1569"/>
                </a:lnTo>
                <a:lnTo>
                  <a:pt x="26898" y="0"/>
                </a:lnTo>
                <a:close/>
              </a:path>
              <a:path w="50800" h="63500">
                <a:moveTo>
                  <a:pt x="33985" y="38815"/>
                </a:moveTo>
                <a:lnTo>
                  <a:pt x="20450" y="38815"/>
                </a:lnTo>
                <a:lnTo>
                  <a:pt x="35477" y="62970"/>
                </a:lnTo>
                <a:lnTo>
                  <a:pt x="50298" y="62970"/>
                </a:lnTo>
                <a:lnTo>
                  <a:pt x="47527" y="58931"/>
                </a:lnTo>
                <a:lnTo>
                  <a:pt x="43517" y="53009"/>
                </a:lnTo>
                <a:lnTo>
                  <a:pt x="33985" y="38815"/>
                </a:lnTo>
                <a:close/>
              </a:path>
              <a:path w="50800" h="63500">
                <a:moveTo>
                  <a:pt x="42806" y="10947"/>
                </a:moveTo>
                <a:lnTo>
                  <a:pt x="21696" y="10947"/>
                </a:lnTo>
                <a:lnTo>
                  <a:pt x="24883" y="11567"/>
                </a:lnTo>
                <a:lnTo>
                  <a:pt x="28990" y="14100"/>
                </a:lnTo>
                <a:lnTo>
                  <a:pt x="30020" y="16231"/>
                </a:lnTo>
                <a:lnTo>
                  <a:pt x="30020" y="22230"/>
                </a:lnTo>
                <a:lnTo>
                  <a:pt x="29008" y="24439"/>
                </a:lnTo>
                <a:lnTo>
                  <a:pt x="24987" y="27247"/>
                </a:lnTo>
                <a:lnTo>
                  <a:pt x="21873" y="27961"/>
                </a:lnTo>
                <a:lnTo>
                  <a:pt x="40993" y="27961"/>
                </a:lnTo>
                <a:lnTo>
                  <a:pt x="42478" y="25866"/>
                </a:lnTo>
                <a:lnTo>
                  <a:pt x="43491" y="22567"/>
                </a:lnTo>
                <a:lnTo>
                  <a:pt x="43491" y="12517"/>
                </a:lnTo>
                <a:lnTo>
                  <a:pt x="42806" y="10947"/>
                </a:lnTo>
                <a:close/>
              </a:path>
            </a:pathLst>
          </a:custGeom>
          <a:solidFill>
            <a:srgbClr val="2B78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999025" y="2857743"/>
            <a:ext cx="71610" cy="45047"/>
          </a:xfrm>
          <a:custGeom>
            <a:avLst/>
            <a:gdLst/>
            <a:ahLst/>
            <a:cxnLst/>
            <a:rect l="l" t="t" r="r" b="b"/>
            <a:pathLst>
              <a:path w="50800" h="63500">
                <a:moveTo>
                  <a:pt x="26912" y="0"/>
                </a:moveTo>
                <a:lnTo>
                  <a:pt x="0" y="0"/>
                </a:lnTo>
                <a:lnTo>
                  <a:pt x="0" y="62970"/>
                </a:lnTo>
                <a:lnTo>
                  <a:pt x="13359" y="62970"/>
                </a:lnTo>
                <a:lnTo>
                  <a:pt x="13359" y="38815"/>
                </a:lnTo>
                <a:lnTo>
                  <a:pt x="33997" y="38815"/>
                </a:lnTo>
                <a:lnTo>
                  <a:pt x="31794" y="35532"/>
                </a:lnTo>
                <a:lnTo>
                  <a:pt x="35524" y="33897"/>
                </a:lnTo>
                <a:lnTo>
                  <a:pt x="38404" y="31625"/>
                </a:lnTo>
                <a:lnTo>
                  <a:pt x="40999" y="27961"/>
                </a:lnTo>
                <a:lnTo>
                  <a:pt x="13359" y="27961"/>
                </a:lnTo>
                <a:lnTo>
                  <a:pt x="13359" y="10947"/>
                </a:lnTo>
                <a:lnTo>
                  <a:pt x="42820" y="10947"/>
                </a:lnTo>
                <a:lnTo>
                  <a:pt x="41454" y="7797"/>
                </a:lnTo>
                <a:lnTo>
                  <a:pt x="33242" y="1569"/>
                </a:lnTo>
                <a:lnTo>
                  <a:pt x="26912" y="0"/>
                </a:lnTo>
                <a:close/>
              </a:path>
              <a:path w="50800" h="63500">
                <a:moveTo>
                  <a:pt x="33997" y="38815"/>
                </a:moveTo>
                <a:lnTo>
                  <a:pt x="20462" y="38815"/>
                </a:lnTo>
                <a:lnTo>
                  <a:pt x="35495" y="62970"/>
                </a:lnTo>
                <a:lnTo>
                  <a:pt x="50313" y="62970"/>
                </a:lnTo>
                <a:lnTo>
                  <a:pt x="47536" y="58931"/>
                </a:lnTo>
                <a:lnTo>
                  <a:pt x="43524" y="53009"/>
                </a:lnTo>
                <a:lnTo>
                  <a:pt x="33997" y="38815"/>
                </a:lnTo>
                <a:close/>
              </a:path>
              <a:path w="50800" h="63500">
                <a:moveTo>
                  <a:pt x="42820" y="10947"/>
                </a:moveTo>
                <a:lnTo>
                  <a:pt x="21708" y="10947"/>
                </a:lnTo>
                <a:lnTo>
                  <a:pt x="24889" y="11567"/>
                </a:lnTo>
                <a:lnTo>
                  <a:pt x="29004" y="14100"/>
                </a:lnTo>
                <a:lnTo>
                  <a:pt x="30030" y="16231"/>
                </a:lnTo>
                <a:lnTo>
                  <a:pt x="30030" y="22230"/>
                </a:lnTo>
                <a:lnTo>
                  <a:pt x="29025" y="24439"/>
                </a:lnTo>
                <a:lnTo>
                  <a:pt x="25005" y="27247"/>
                </a:lnTo>
                <a:lnTo>
                  <a:pt x="21883" y="27961"/>
                </a:lnTo>
                <a:lnTo>
                  <a:pt x="40999" y="27961"/>
                </a:lnTo>
                <a:lnTo>
                  <a:pt x="42482" y="25866"/>
                </a:lnTo>
                <a:lnTo>
                  <a:pt x="43501" y="22567"/>
                </a:lnTo>
                <a:lnTo>
                  <a:pt x="43501" y="12517"/>
                </a:lnTo>
                <a:lnTo>
                  <a:pt x="42820" y="10947"/>
                </a:lnTo>
                <a:close/>
              </a:path>
            </a:pathLst>
          </a:custGeom>
          <a:solidFill>
            <a:srgbClr val="2B78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1733050" y="2770750"/>
            <a:ext cx="406385" cy="7053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50" b="1" spc="20" dirty="0">
                <a:solidFill>
                  <a:srgbClr val="2B7894"/>
                </a:solidFill>
                <a:latin typeface="Arial"/>
                <a:cs typeface="Arial"/>
              </a:rPr>
              <a:t>1993 </a:t>
            </a:r>
            <a:r>
              <a:rPr sz="350" b="1" spc="5" dirty="0">
                <a:solidFill>
                  <a:srgbClr val="2B7894"/>
                </a:solidFill>
                <a:latin typeface="Arial"/>
                <a:cs typeface="Arial"/>
              </a:rPr>
              <a:t>-</a:t>
            </a:r>
            <a:r>
              <a:rPr sz="350" b="1" spc="-60" dirty="0">
                <a:solidFill>
                  <a:srgbClr val="2B7894"/>
                </a:solidFill>
                <a:latin typeface="Arial"/>
                <a:cs typeface="Arial"/>
              </a:rPr>
              <a:t> </a:t>
            </a:r>
            <a:r>
              <a:rPr sz="350" b="1" spc="15" dirty="0" smtClean="0">
                <a:solidFill>
                  <a:srgbClr val="2B7894"/>
                </a:solidFill>
                <a:latin typeface="Arial"/>
                <a:cs typeface="Arial"/>
              </a:rPr>
              <a:t>208</a:t>
            </a:r>
            <a:endParaRPr sz="350" dirty="0">
              <a:latin typeface="Arial"/>
              <a:cs typeface="Arial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1880143" y="1263650"/>
            <a:ext cx="36543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000" b="1" dirty="0">
              <a:cs typeface="Arial" pitchFamily="34" charset="0"/>
            </a:endParaRPr>
          </a:p>
        </p:txBody>
      </p:sp>
      <p:sp>
        <p:nvSpPr>
          <p:cNvPr id="41" name="object 7"/>
          <p:cNvSpPr/>
          <p:nvPr/>
        </p:nvSpPr>
        <p:spPr>
          <a:xfrm>
            <a:off x="5932465" y="4621600"/>
            <a:ext cx="518275" cy="69823"/>
          </a:xfrm>
          <a:custGeom>
            <a:avLst/>
            <a:gdLst/>
            <a:ahLst/>
            <a:cxnLst/>
            <a:rect l="l" t="t" r="r" b="b"/>
            <a:pathLst>
              <a:path w="367664" h="98425">
                <a:moveTo>
                  <a:pt x="318075" y="0"/>
                </a:moveTo>
                <a:lnTo>
                  <a:pt x="48945" y="0"/>
                </a:lnTo>
                <a:lnTo>
                  <a:pt x="29912" y="3852"/>
                </a:lnTo>
                <a:lnTo>
                  <a:pt x="14352" y="14352"/>
                </a:lnTo>
                <a:lnTo>
                  <a:pt x="3852" y="29913"/>
                </a:lnTo>
                <a:lnTo>
                  <a:pt x="0" y="48949"/>
                </a:lnTo>
                <a:lnTo>
                  <a:pt x="3852" y="67986"/>
                </a:lnTo>
                <a:lnTo>
                  <a:pt x="14352" y="83549"/>
                </a:lnTo>
                <a:lnTo>
                  <a:pt x="29912" y="94052"/>
                </a:lnTo>
                <a:lnTo>
                  <a:pt x="48945" y="97905"/>
                </a:lnTo>
                <a:lnTo>
                  <a:pt x="318075" y="97905"/>
                </a:lnTo>
                <a:lnTo>
                  <a:pt x="337116" y="94052"/>
                </a:lnTo>
                <a:lnTo>
                  <a:pt x="352682" y="83549"/>
                </a:lnTo>
                <a:lnTo>
                  <a:pt x="358121" y="75491"/>
                </a:lnTo>
                <a:lnTo>
                  <a:pt x="48945" y="75491"/>
                </a:lnTo>
                <a:lnTo>
                  <a:pt x="38628" y="73401"/>
                </a:lnTo>
                <a:lnTo>
                  <a:pt x="30193" y="67707"/>
                </a:lnTo>
                <a:lnTo>
                  <a:pt x="24502" y="59270"/>
                </a:lnTo>
                <a:lnTo>
                  <a:pt x="22414" y="48949"/>
                </a:lnTo>
                <a:lnTo>
                  <a:pt x="24502" y="38631"/>
                </a:lnTo>
                <a:lnTo>
                  <a:pt x="30193" y="30194"/>
                </a:lnTo>
                <a:lnTo>
                  <a:pt x="38628" y="24501"/>
                </a:lnTo>
                <a:lnTo>
                  <a:pt x="48945" y="22412"/>
                </a:lnTo>
                <a:lnTo>
                  <a:pt x="358124" y="22412"/>
                </a:lnTo>
                <a:lnTo>
                  <a:pt x="352682" y="14352"/>
                </a:lnTo>
                <a:lnTo>
                  <a:pt x="337116" y="3852"/>
                </a:lnTo>
                <a:lnTo>
                  <a:pt x="318075" y="0"/>
                </a:lnTo>
                <a:close/>
              </a:path>
              <a:path w="367664" h="98425">
                <a:moveTo>
                  <a:pt x="358124" y="22412"/>
                </a:moveTo>
                <a:lnTo>
                  <a:pt x="318075" y="22412"/>
                </a:lnTo>
                <a:lnTo>
                  <a:pt x="328400" y="24501"/>
                </a:lnTo>
                <a:lnTo>
                  <a:pt x="336842" y="30194"/>
                </a:lnTo>
                <a:lnTo>
                  <a:pt x="342538" y="38631"/>
                </a:lnTo>
                <a:lnTo>
                  <a:pt x="344628" y="48949"/>
                </a:lnTo>
                <a:lnTo>
                  <a:pt x="342538" y="59270"/>
                </a:lnTo>
                <a:lnTo>
                  <a:pt x="336842" y="67707"/>
                </a:lnTo>
                <a:lnTo>
                  <a:pt x="328400" y="73401"/>
                </a:lnTo>
                <a:lnTo>
                  <a:pt x="318075" y="75491"/>
                </a:lnTo>
                <a:lnTo>
                  <a:pt x="358121" y="75491"/>
                </a:lnTo>
                <a:lnTo>
                  <a:pt x="363187" y="67986"/>
                </a:lnTo>
                <a:lnTo>
                  <a:pt x="367041" y="48949"/>
                </a:lnTo>
                <a:lnTo>
                  <a:pt x="363187" y="29913"/>
                </a:lnTo>
                <a:lnTo>
                  <a:pt x="358124" y="22412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8"/>
          <p:cNvSpPr/>
          <p:nvPr/>
        </p:nvSpPr>
        <p:spPr>
          <a:xfrm>
            <a:off x="5960507" y="4706442"/>
            <a:ext cx="461882" cy="120726"/>
          </a:xfrm>
          <a:custGeom>
            <a:avLst/>
            <a:gdLst/>
            <a:ahLst/>
            <a:cxnLst/>
            <a:rect l="l" t="t" r="r" b="b"/>
            <a:pathLst>
              <a:path w="327660" h="170180">
                <a:moveTo>
                  <a:pt x="327235" y="0"/>
                </a:moveTo>
                <a:lnTo>
                  <a:pt x="0" y="0"/>
                </a:lnTo>
                <a:lnTo>
                  <a:pt x="0" y="11207"/>
                </a:lnTo>
                <a:lnTo>
                  <a:pt x="6487" y="46369"/>
                </a:lnTo>
                <a:lnTo>
                  <a:pt x="24383" y="76055"/>
                </a:lnTo>
                <a:lnTo>
                  <a:pt x="51337" y="97789"/>
                </a:lnTo>
                <a:lnTo>
                  <a:pt x="84998" y="109095"/>
                </a:lnTo>
                <a:lnTo>
                  <a:pt x="95932" y="133684"/>
                </a:lnTo>
                <a:lnTo>
                  <a:pt x="113742" y="152928"/>
                </a:lnTo>
                <a:lnTo>
                  <a:pt x="136857" y="165470"/>
                </a:lnTo>
                <a:lnTo>
                  <a:pt x="163705" y="169952"/>
                </a:lnTo>
                <a:lnTo>
                  <a:pt x="190569" y="165469"/>
                </a:lnTo>
                <a:lnTo>
                  <a:pt x="213692" y="152924"/>
                </a:lnTo>
                <a:lnTo>
                  <a:pt x="218674" y="147539"/>
                </a:lnTo>
                <a:lnTo>
                  <a:pt x="163705" y="147539"/>
                </a:lnTo>
                <a:lnTo>
                  <a:pt x="142821" y="143768"/>
                </a:lnTo>
                <a:lnTo>
                  <a:pt x="125188" y="133281"/>
                </a:lnTo>
                <a:lnTo>
                  <a:pt x="112235" y="117316"/>
                </a:lnTo>
                <a:lnTo>
                  <a:pt x="105393" y="97110"/>
                </a:lnTo>
                <a:lnTo>
                  <a:pt x="104035" y="88121"/>
                </a:lnTo>
                <a:lnTo>
                  <a:pt x="94960" y="87595"/>
                </a:lnTo>
                <a:lnTo>
                  <a:pt x="68939" y="81477"/>
                </a:lnTo>
                <a:lnTo>
                  <a:pt x="47218" y="67418"/>
                </a:lnTo>
                <a:lnTo>
                  <a:pt x="31461" y="47173"/>
                </a:lnTo>
                <a:lnTo>
                  <a:pt x="23233" y="22414"/>
                </a:lnTo>
                <a:lnTo>
                  <a:pt x="325170" y="22414"/>
                </a:lnTo>
                <a:lnTo>
                  <a:pt x="327235" y="11207"/>
                </a:lnTo>
                <a:lnTo>
                  <a:pt x="327235" y="0"/>
                </a:lnTo>
                <a:close/>
              </a:path>
              <a:path w="327660" h="170180">
                <a:moveTo>
                  <a:pt x="325170" y="22414"/>
                </a:moveTo>
                <a:lnTo>
                  <a:pt x="303994" y="22414"/>
                </a:lnTo>
                <a:lnTo>
                  <a:pt x="295762" y="47194"/>
                </a:lnTo>
                <a:lnTo>
                  <a:pt x="280047" y="67418"/>
                </a:lnTo>
                <a:lnTo>
                  <a:pt x="258402" y="81456"/>
                </a:lnTo>
                <a:lnTo>
                  <a:pt x="232448" y="87595"/>
                </a:lnTo>
                <a:lnTo>
                  <a:pt x="223379" y="88129"/>
                </a:lnTo>
                <a:lnTo>
                  <a:pt x="222025" y="97114"/>
                </a:lnTo>
                <a:lnTo>
                  <a:pt x="215190" y="117319"/>
                </a:lnTo>
                <a:lnTo>
                  <a:pt x="202238" y="133283"/>
                </a:lnTo>
                <a:lnTo>
                  <a:pt x="184600" y="143769"/>
                </a:lnTo>
                <a:lnTo>
                  <a:pt x="163705" y="147539"/>
                </a:lnTo>
                <a:lnTo>
                  <a:pt x="218674" y="147539"/>
                </a:lnTo>
                <a:lnTo>
                  <a:pt x="231501" y="133675"/>
                </a:lnTo>
                <a:lnTo>
                  <a:pt x="242423" y="109080"/>
                </a:lnTo>
                <a:lnTo>
                  <a:pt x="276012" y="97749"/>
                </a:lnTo>
                <a:lnTo>
                  <a:pt x="302907" y="76009"/>
                </a:lnTo>
                <a:lnTo>
                  <a:pt x="320763" y="46336"/>
                </a:lnTo>
                <a:lnTo>
                  <a:pt x="325170" y="22414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3" name="object 9"/>
          <p:cNvSpPr/>
          <p:nvPr/>
        </p:nvSpPr>
        <p:spPr>
          <a:xfrm>
            <a:off x="5662903" y="3964654"/>
            <a:ext cx="1057137" cy="641019"/>
          </a:xfrm>
          <a:custGeom>
            <a:avLst/>
            <a:gdLst/>
            <a:ahLst/>
            <a:cxnLst/>
            <a:rect l="l" t="t" r="r" b="b"/>
            <a:pathLst>
              <a:path w="749935" h="903605">
                <a:moveTo>
                  <a:pt x="374784" y="0"/>
                </a:moveTo>
                <a:lnTo>
                  <a:pt x="327837" y="2925"/>
                </a:lnTo>
                <a:lnTo>
                  <a:pt x="282611" y="11465"/>
                </a:lnTo>
                <a:lnTo>
                  <a:pt x="239462" y="25267"/>
                </a:lnTo>
                <a:lnTo>
                  <a:pt x="198742" y="43976"/>
                </a:lnTo>
                <a:lnTo>
                  <a:pt x="160806" y="67237"/>
                </a:lnTo>
                <a:lnTo>
                  <a:pt x="126007" y="94699"/>
                </a:lnTo>
                <a:lnTo>
                  <a:pt x="94700" y="126005"/>
                </a:lnTo>
                <a:lnTo>
                  <a:pt x="67238" y="160803"/>
                </a:lnTo>
                <a:lnTo>
                  <a:pt x="43976" y="198739"/>
                </a:lnTo>
                <a:lnTo>
                  <a:pt x="25267" y="239458"/>
                </a:lnTo>
                <a:lnTo>
                  <a:pt x="11466" y="282607"/>
                </a:lnTo>
                <a:lnTo>
                  <a:pt x="2925" y="327831"/>
                </a:lnTo>
                <a:lnTo>
                  <a:pt x="0" y="374778"/>
                </a:lnTo>
                <a:lnTo>
                  <a:pt x="3309" y="424961"/>
                </a:lnTo>
                <a:lnTo>
                  <a:pt x="13135" y="473590"/>
                </a:lnTo>
                <a:lnTo>
                  <a:pt x="29332" y="520250"/>
                </a:lnTo>
                <a:lnTo>
                  <a:pt x="51753" y="564524"/>
                </a:lnTo>
                <a:lnTo>
                  <a:pt x="80245" y="605999"/>
                </a:lnTo>
                <a:lnTo>
                  <a:pt x="110955" y="646378"/>
                </a:lnTo>
                <a:lnTo>
                  <a:pt x="140741" y="688364"/>
                </a:lnTo>
                <a:lnTo>
                  <a:pt x="169167" y="731329"/>
                </a:lnTo>
                <a:lnTo>
                  <a:pt x="195842" y="774698"/>
                </a:lnTo>
                <a:lnTo>
                  <a:pt x="195842" y="903607"/>
                </a:lnTo>
                <a:lnTo>
                  <a:pt x="551663" y="903607"/>
                </a:lnTo>
                <a:lnTo>
                  <a:pt x="551663" y="881193"/>
                </a:lnTo>
                <a:lnTo>
                  <a:pt x="218257" y="881193"/>
                </a:lnTo>
                <a:lnTo>
                  <a:pt x="218257" y="768582"/>
                </a:lnTo>
                <a:lnTo>
                  <a:pt x="189341" y="721279"/>
                </a:lnTo>
                <a:lnTo>
                  <a:pt x="160124" y="677003"/>
                </a:lnTo>
                <a:lnTo>
                  <a:pt x="129474" y="633730"/>
                </a:lnTo>
                <a:lnTo>
                  <a:pt x="97807" y="592070"/>
                </a:lnTo>
                <a:lnTo>
                  <a:pt x="71026" y="553079"/>
                </a:lnTo>
                <a:lnTo>
                  <a:pt x="49959" y="511465"/>
                </a:lnTo>
                <a:lnTo>
                  <a:pt x="34744" y="467617"/>
                </a:lnTo>
                <a:lnTo>
                  <a:pt x="25515" y="421925"/>
                </a:lnTo>
                <a:lnTo>
                  <a:pt x="22409" y="374778"/>
                </a:lnTo>
                <a:lnTo>
                  <a:pt x="25631" y="327029"/>
                </a:lnTo>
                <a:lnTo>
                  <a:pt x="35018" y="281213"/>
                </a:lnTo>
                <a:lnTo>
                  <a:pt x="50144" y="237752"/>
                </a:lnTo>
                <a:lnTo>
                  <a:pt x="70588" y="197070"/>
                </a:lnTo>
                <a:lnTo>
                  <a:pt x="95926" y="159590"/>
                </a:lnTo>
                <a:lnTo>
                  <a:pt x="125734" y="125735"/>
                </a:lnTo>
                <a:lnTo>
                  <a:pt x="159591" y="95927"/>
                </a:lnTo>
                <a:lnTo>
                  <a:pt x="197073" y="70590"/>
                </a:lnTo>
                <a:lnTo>
                  <a:pt x="237756" y="50148"/>
                </a:lnTo>
                <a:lnTo>
                  <a:pt x="281217" y="35022"/>
                </a:lnTo>
                <a:lnTo>
                  <a:pt x="327035" y="25636"/>
                </a:lnTo>
                <a:lnTo>
                  <a:pt x="374784" y="22414"/>
                </a:lnTo>
                <a:lnTo>
                  <a:pt x="501173" y="22414"/>
                </a:lnTo>
                <a:lnTo>
                  <a:pt x="466947" y="11465"/>
                </a:lnTo>
                <a:lnTo>
                  <a:pt x="421727" y="2925"/>
                </a:lnTo>
                <a:lnTo>
                  <a:pt x="374784" y="0"/>
                </a:lnTo>
                <a:close/>
              </a:path>
              <a:path w="749935" h="903605">
                <a:moveTo>
                  <a:pt x="501173" y="22414"/>
                </a:moveTo>
                <a:lnTo>
                  <a:pt x="374784" y="22414"/>
                </a:lnTo>
                <a:lnTo>
                  <a:pt x="422529" y="25636"/>
                </a:lnTo>
                <a:lnTo>
                  <a:pt x="468342" y="35022"/>
                </a:lnTo>
                <a:lnTo>
                  <a:pt x="511799" y="50148"/>
                </a:lnTo>
                <a:lnTo>
                  <a:pt x="552478" y="70590"/>
                </a:lnTo>
                <a:lnTo>
                  <a:pt x="589955" y="95927"/>
                </a:lnTo>
                <a:lnTo>
                  <a:pt x="623808" y="125735"/>
                </a:lnTo>
                <a:lnTo>
                  <a:pt x="653613" y="159590"/>
                </a:lnTo>
                <a:lnTo>
                  <a:pt x="678948" y="197070"/>
                </a:lnTo>
                <a:lnTo>
                  <a:pt x="699389" y="237752"/>
                </a:lnTo>
                <a:lnTo>
                  <a:pt x="714513" y="281213"/>
                </a:lnTo>
                <a:lnTo>
                  <a:pt x="723898" y="327029"/>
                </a:lnTo>
                <a:lnTo>
                  <a:pt x="727120" y="374778"/>
                </a:lnTo>
                <a:lnTo>
                  <a:pt x="724013" y="421950"/>
                </a:lnTo>
                <a:lnTo>
                  <a:pt x="714780" y="467661"/>
                </a:lnTo>
                <a:lnTo>
                  <a:pt x="699557" y="511520"/>
                </a:lnTo>
                <a:lnTo>
                  <a:pt x="678481" y="553138"/>
                </a:lnTo>
                <a:lnTo>
                  <a:pt x="651686" y="592124"/>
                </a:lnTo>
                <a:lnTo>
                  <a:pt x="621790" y="631665"/>
                </a:lnTo>
                <a:lnTo>
                  <a:pt x="590767" y="675680"/>
                </a:lnTo>
                <a:lnTo>
                  <a:pt x="559995" y="722154"/>
                </a:lnTo>
                <a:lnTo>
                  <a:pt x="530848" y="769071"/>
                </a:lnTo>
                <a:lnTo>
                  <a:pt x="529249" y="771735"/>
                </a:lnTo>
                <a:lnTo>
                  <a:pt x="529249" y="881193"/>
                </a:lnTo>
                <a:lnTo>
                  <a:pt x="551663" y="881193"/>
                </a:lnTo>
                <a:lnTo>
                  <a:pt x="551663" y="777946"/>
                </a:lnTo>
                <a:lnTo>
                  <a:pt x="580138" y="732263"/>
                </a:lnTo>
                <a:lnTo>
                  <a:pt x="610101" y="687108"/>
                </a:lnTo>
                <a:lnTo>
                  <a:pt x="640252" y="644385"/>
                </a:lnTo>
                <a:lnTo>
                  <a:pt x="669327" y="605944"/>
                </a:lnTo>
                <a:lnTo>
                  <a:pt x="697822" y="564467"/>
                </a:lnTo>
                <a:lnTo>
                  <a:pt x="720230" y="520197"/>
                </a:lnTo>
                <a:lnTo>
                  <a:pt x="736412" y="473548"/>
                </a:lnTo>
                <a:lnTo>
                  <a:pt x="746226" y="424937"/>
                </a:lnTo>
                <a:lnTo>
                  <a:pt x="749529" y="374778"/>
                </a:lnTo>
                <a:lnTo>
                  <a:pt x="746604" y="327831"/>
                </a:lnTo>
                <a:lnTo>
                  <a:pt x="738065" y="282607"/>
                </a:lnTo>
                <a:lnTo>
                  <a:pt x="724264" y="239458"/>
                </a:lnTo>
                <a:lnTo>
                  <a:pt x="705557" y="198739"/>
                </a:lnTo>
                <a:lnTo>
                  <a:pt x="682298" y="160803"/>
                </a:lnTo>
                <a:lnTo>
                  <a:pt x="654839" y="126005"/>
                </a:lnTo>
                <a:lnTo>
                  <a:pt x="623535" y="94699"/>
                </a:lnTo>
                <a:lnTo>
                  <a:pt x="588740" y="67237"/>
                </a:lnTo>
                <a:lnTo>
                  <a:pt x="550808" y="43976"/>
                </a:lnTo>
                <a:lnTo>
                  <a:pt x="510092" y="25267"/>
                </a:lnTo>
                <a:lnTo>
                  <a:pt x="501173" y="22414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10"/>
          <p:cNvSpPr/>
          <p:nvPr/>
        </p:nvSpPr>
        <p:spPr>
          <a:xfrm>
            <a:off x="5907465" y="4314833"/>
            <a:ext cx="232731" cy="279742"/>
          </a:xfrm>
          <a:custGeom>
            <a:avLst/>
            <a:gdLst/>
            <a:ahLst/>
            <a:cxnLst/>
            <a:rect l="l" t="t" r="r" b="b"/>
            <a:pathLst>
              <a:path w="165100" h="394335">
                <a:moveTo>
                  <a:pt x="37382" y="0"/>
                </a:moveTo>
                <a:lnTo>
                  <a:pt x="0" y="5478"/>
                </a:lnTo>
                <a:lnTo>
                  <a:pt x="127133" y="393941"/>
                </a:lnTo>
                <a:lnTo>
                  <a:pt x="164515" y="388461"/>
                </a:lnTo>
                <a:lnTo>
                  <a:pt x="37382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13"/>
          <p:cNvSpPr/>
          <p:nvPr/>
        </p:nvSpPr>
        <p:spPr>
          <a:xfrm>
            <a:off x="5982338" y="4247140"/>
            <a:ext cx="419812" cy="164872"/>
          </a:xfrm>
          <a:custGeom>
            <a:avLst/>
            <a:gdLst/>
            <a:ahLst/>
            <a:cxnLst/>
            <a:rect l="l" t="t" r="r" b="b"/>
            <a:pathLst>
              <a:path w="297814" h="232409">
                <a:moveTo>
                  <a:pt x="108293" y="99392"/>
                </a:moveTo>
                <a:lnTo>
                  <a:pt x="87544" y="99392"/>
                </a:lnTo>
                <a:lnTo>
                  <a:pt x="115653" y="231821"/>
                </a:lnTo>
                <a:lnTo>
                  <a:pt x="141621" y="154158"/>
                </a:lnTo>
                <a:lnTo>
                  <a:pt x="119915" y="154158"/>
                </a:lnTo>
                <a:lnTo>
                  <a:pt x="108293" y="99392"/>
                </a:lnTo>
                <a:close/>
              </a:path>
              <a:path w="297814" h="232409">
                <a:moveTo>
                  <a:pt x="191246" y="69364"/>
                </a:moveTo>
                <a:lnTo>
                  <a:pt x="169974" y="69364"/>
                </a:lnTo>
                <a:lnTo>
                  <a:pt x="202291" y="182693"/>
                </a:lnTo>
                <a:lnTo>
                  <a:pt x="262232" y="149007"/>
                </a:lnTo>
                <a:lnTo>
                  <a:pt x="213959" y="149007"/>
                </a:lnTo>
                <a:lnTo>
                  <a:pt x="191246" y="69364"/>
                </a:lnTo>
                <a:close/>
              </a:path>
              <a:path w="297814" h="232409">
                <a:moveTo>
                  <a:pt x="99846" y="59587"/>
                </a:moveTo>
                <a:lnTo>
                  <a:pt x="0" y="141706"/>
                </a:lnTo>
                <a:lnTo>
                  <a:pt x="11163" y="162215"/>
                </a:lnTo>
                <a:lnTo>
                  <a:pt x="87544" y="99392"/>
                </a:lnTo>
                <a:lnTo>
                  <a:pt x="108293" y="99392"/>
                </a:lnTo>
                <a:lnTo>
                  <a:pt x="99846" y="59587"/>
                </a:lnTo>
                <a:close/>
              </a:path>
              <a:path w="297814" h="232409">
                <a:moveTo>
                  <a:pt x="171465" y="0"/>
                </a:moveTo>
                <a:lnTo>
                  <a:pt x="119915" y="154158"/>
                </a:lnTo>
                <a:lnTo>
                  <a:pt x="141621" y="154158"/>
                </a:lnTo>
                <a:lnTo>
                  <a:pt x="169974" y="69364"/>
                </a:lnTo>
                <a:lnTo>
                  <a:pt x="191246" y="69364"/>
                </a:lnTo>
                <a:lnTo>
                  <a:pt x="171465" y="0"/>
                </a:lnTo>
                <a:close/>
              </a:path>
              <a:path w="297814" h="232409">
                <a:moveTo>
                  <a:pt x="289184" y="106732"/>
                </a:moveTo>
                <a:lnTo>
                  <a:pt x="213959" y="149007"/>
                </a:lnTo>
                <a:lnTo>
                  <a:pt x="262232" y="149007"/>
                </a:lnTo>
                <a:lnTo>
                  <a:pt x="297529" y="129171"/>
                </a:lnTo>
                <a:lnTo>
                  <a:pt x="289184" y="106732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14"/>
          <p:cNvSpPr/>
          <p:nvPr/>
        </p:nvSpPr>
        <p:spPr>
          <a:xfrm>
            <a:off x="5227709" y="4326521"/>
            <a:ext cx="327614" cy="91895"/>
          </a:xfrm>
          <a:custGeom>
            <a:avLst/>
            <a:gdLst/>
            <a:ahLst/>
            <a:cxnLst/>
            <a:rect l="l" t="t" r="r" b="b"/>
            <a:pathLst>
              <a:path w="232410" h="129540">
                <a:moveTo>
                  <a:pt x="215985" y="0"/>
                </a:moveTo>
                <a:lnTo>
                  <a:pt x="0" y="90849"/>
                </a:lnTo>
                <a:lnTo>
                  <a:pt x="16272" y="129532"/>
                </a:lnTo>
                <a:lnTo>
                  <a:pt x="232257" y="38682"/>
                </a:lnTo>
                <a:lnTo>
                  <a:pt x="215985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15"/>
          <p:cNvSpPr/>
          <p:nvPr/>
        </p:nvSpPr>
        <p:spPr>
          <a:xfrm>
            <a:off x="5112357" y="4162978"/>
            <a:ext cx="332090" cy="33335"/>
          </a:xfrm>
          <a:custGeom>
            <a:avLst/>
            <a:gdLst/>
            <a:ahLst/>
            <a:cxnLst/>
            <a:rect l="l" t="t" r="r" b="b"/>
            <a:pathLst>
              <a:path w="235585" h="46990">
                <a:moveTo>
                  <a:pt x="234259" y="0"/>
                </a:moveTo>
                <a:lnTo>
                  <a:pt x="0" y="4960"/>
                </a:lnTo>
                <a:lnTo>
                  <a:pt x="888" y="46918"/>
                </a:lnTo>
                <a:lnTo>
                  <a:pt x="235148" y="41958"/>
                </a:lnTo>
                <a:lnTo>
                  <a:pt x="234259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11"/>
          <p:cNvSpPr/>
          <p:nvPr/>
        </p:nvSpPr>
        <p:spPr>
          <a:xfrm>
            <a:off x="6186077" y="4326521"/>
            <a:ext cx="236312" cy="285148"/>
          </a:xfrm>
          <a:custGeom>
            <a:avLst/>
            <a:gdLst/>
            <a:ahLst/>
            <a:cxnLst/>
            <a:rect l="l" t="t" r="r" b="b"/>
            <a:pathLst>
              <a:path w="167639" h="401955">
                <a:moveTo>
                  <a:pt x="133215" y="0"/>
                </a:moveTo>
                <a:lnTo>
                  <a:pt x="0" y="396843"/>
                </a:lnTo>
                <a:lnTo>
                  <a:pt x="34309" y="401537"/>
                </a:lnTo>
                <a:lnTo>
                  <a:pt x="167523" y="4695"/>
                </a:lnTo>
                <a:lnTo>
                  <a:pt x="133215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Retângulo 17"/>
          <p:cNvSpPr/>
          <p:nvPr/>
        </p:nvSpPr>
        <p:spPr>
          <a:xfrm>
            <a:off x="1123950" y="2178050"/>
            <a:ext cx="50278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200" b="1" dirty="0" smtClean="0">
                <a:solidFill>
                  <a:schemeClr val="bg1"/>
                </a:solidFill>
                <a:latin typeface="Britannic Bold" pitchFamily="34" charset="0"/>
                <a:cs typeface="Times New Roman" pitchFamily="18" charset="0"/>
              </a:rPr>
              <a:t>PRÓ-REITORIA DE ENSINO (PROEN)</a:t>
            </a:r>
          </a:p>
          <a:p>
            <a:pPr algn="ctr"/>
            <a:r>
              <a:rPr lang="pt-BR" sz="1200" b="1" dirty="0" smtClean="0">
                <a:solidFill>
                  <a:schemeClr val="bg1"/>
                </a:solidFill>
                <a:latin typeface="Britannic Bold" pitchFamily="34" charset="0"/>
                <a:cs typeface="Times New Roman" pitchFamily="18" charset="0"/>
              </a:rPr>
              <a:t>COORDENAÇÃO DE APOIO A ASSUNTOS ESTUDANTIS (COAEST)</a:t>
            </a:r>
            <a:endParaRPr lang="pt-BR" sz="1200" dirty="0">
              <a:solidFill>
                <a:schemeClr val="bg1"/>
              </a:solidFill>
            </a:endParaRPr>
          </a:p>
        </p:txBody>
      </p:sp>
      <p:sp>
        <p:nvSpPr>
          <p:cNvPr id="51" name="CaixaDeTexto 50"/>
          <p:cNvSpPr txBox="1"/>
          <p:nvPr/>
        </p:nvSpPr>
        <p:spPr>
          <a:xfrm>
            <a:off x="1504950" y="501650"/>
            <a:ext cx="44025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 smtClean="0">
                <a:solidFill>
                  <a:schemeClr val="bg1"/>
                </a:solidFill>
                <a:latin typeface="Britannic Bold" pitchFamily="34" charset="0"/>
              </a:rPr>
              <a:t>OBRIGADA!</a:t>
            </a:r>
            <a:endParaRPr lang="pt-BR" sz="4400" b="1" dirty="0">
              <a:solidFill>
                <a:schemeClr val="bg1"/>
              </a:solidFill>
              <a:latin typeface="Britannic Bold" pitchFamily="34" charset="0"/>
            </a:endParaRPr>
          </a:p>
        </p:txBody>
      </p:sp>
      <p:sp>
        <p:nvSpPr>
          <p:cNvPr id="52" name="CaixaDeTexto 51"/>
          <p:cNvSpPr txBox="1"/>
          <p:nvPr/>
        </p:nvSpPr>
        <p:spPr>
          <a:xfrm>
            <a:off x="4930202" y="4831082"/>
            <a:ext cx="2419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latin typeface="Britannic Bold" pitchFamily="34" charset="0"/>
              </a:rPr>
              <a:t>INOVA/IFRR</a:t>
            </a:r>
            <a:endParaRPr lang="pt-BR" dirty="0">
              <a:latin typeface="Britannic Bold" pitchFamily="34" charset="0"/>
            </a:endParaRPr>
          </a:p>
        </p:txBody>
      </p:sp>
      <p:sp>
        <p:nvSpPr>
          <p:cNvPr id="53" name="CaixaDeTexto 52"/>
          <p:cNvSpPr txBox="1"/>
          <p:nvPr/>
        </p:nvSpPr>
        <p:spPr>
          <a:xfrm>
            <a:off x="590550" y="4334986"/>
            <a:ext cx="41872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 smtClean="0">
                <a:latin typeface="Britannic Bold" pitchFamily="34" charset="0"/>
                <a:hlinkClick r:id="rId2"/>
              </a:rPr>
              <a:t>proen@ifrr.edu.br</a:t>
            </a:r>
            <a:endParaRPr lang="pt-BR" sz="1400" dirty="0" smtClean="0">
              <a:latin typeface="Britannic Bold" pitchFamily="34" charset="0"/>
            </a:endParaRPr>
          </a:p>
          <a:p>
            <a:pPr algn="ctr"/>
            <a:r>
              <a:rPr lang="pt-BR" sz="1400" dirty="0" smtClean="0">
                <a:latin typeface="Britannic Bold" pitchFamily="34" charset="0"/>
                <a:hlinkClick r:id="rId3"/>
              </a:rPr>
              <a:t>coaest@ifrr.edu.br</a:t>
            </a:r>
            <a:endParaRPr lang="pt-BR" sz="1400" dirty="0" smtClean="0">
              <a:latin typeface="Britannic Bold" pitchFamily="34" charset="0"/>
            </a:endParaRPr>
          </a:p>
          <a:p>
            <a:pPr algn="ctr"/>
            <a:r>
              <a:rPr lang="pt-BR" sz="1400" dirty="0" smtClean="0">
                <a:latin typeface="Britannic Bold" pitchFamily="34" charset="0"/>
              </a:rPr>
              <a:t>(95)3623-1076</a:t>
            </a:r>
            <a:endParaRPr lang="pt-BR" sz="1400" dirty="0">
              <a:latin typeface="Britannic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06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5852348"/>
              </p:ext>
            </p:extLst>
          </p:nvPr>
        </p:nvGraphicFramePr>
        <p:xfrm>
          <a:off x="549434" y="836930"/>
          <a:ext cx="6365716" cy="3627120"/>
        </p:xfrm>
        <a:graphic>
          <a:graphicData uri="http://schemas.openxmlformats.org/drawingml/2006/table">
            <a:tbl>
              <a:tblPr firstRow="1" bandRow="1">
                <a:noFill/>
                <a:tableStyleId>{2D5ABB26-0587-4C30-8999-92F81FD0307C}</a:tableStyleId>
              </a:tblPr>
              <a:tblGrid>
                <a:gridCol w="4673268"/>
                <a:gridCol w="1692448"/>
              </a:tblGrid>
              <a:tr h="302399"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latin typeface="Britannic Bold" pitchFamily="34" charset="0"/>
                        </a:rPr>
                        <a:t>ATIVIDADES</a:t>
                      </a:r>
                      <a:endParaRPr lang="pt-BR" sz="1400" b="1" dirty="0">
                        <a:latin typeface="Britannic Bold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latin typeface="Britannic Bold" pitchFamily="34" charset="0"/>
                        </a:rPr>
                        <a:t>DATAS</a:t>
                      </a:r>
                      <a:endParaRPr lang="pt-BR" sz="1400" b="1" dirty="0">
                        <a:latin typeface="Britannic Bold" pitchFamily="34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39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0" dirty="0">
                          <a:effectLst/>
                          <a:latin typeface="Britannic Bold" pitchFamily="34" charset="0"/>
                        </a:rPr>
                        <a:t>Início das Atividades.</a:t>
                      </a:r>
                      <a:endParaRPr lang="pt-BR" sz="1400" b="0" dirty="0">
                        <a:solidFill>
                          <a:srgbClr val="000000"/>
                        </a:solidFill>
                        <a:effectLst/>
                        <a:latin typeface="Britannic Bold" pitchFamily="34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0" dirty="0" smtClean="0">
                          <a:effectLst/>
                          <a:latin typeface="Britannic Bold" pitchFamily="34" charset="0"/>
                        </a:rPr>
                        <a:t>04/06/2018</a:t>
                      </a:r>
                    </a:p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dirty="0" smtClean="0">
                          <a:effectLst/>
                          <a:latin typeface="Britannic Bold" pitchFamily="34" charset="0"/>
                        </a:rPr>
                        <a:t>18/06/2018</a:t>
                      </a:r>
                      <a:endParaRPr lang="pt-BR" sz="1400" b="0" dirty="0" smtClean="0">
                        <a:solidFill>
                          <a:srgbClr val="000000"/>
                        </a:solidFill>
                        <a:effectLst/>
                        <a:latin typeface="Britannic Bold" pitchFamily="34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6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0" dirty="0">
                          <a:effectLst/>
                          <a:latin typeface="Britannic Bold" pitchFamily="34" charset="0"/>
                        </a:rPr>
                        <a:t>Data limite para os </a:t>
                      </a:r>
                      <a:r>
                        <a:rPr lang="pt-BR" sz="1400" b="0" i="1" dirty="0">
                          <a:effectLst/>
                          <a:latin typeface="Britannic Bold" pitchFamily="34" charset="0"/>
                        </a:rPr>
                        <a:t>Campi</a:t>
                      </a:r>
                      <a:r>
                        <a:rPr lang="pt-BR" sz="1400" b="0" dirty="0">
                          <a:effectLst/>
                          <a:latin typeface="Britannic Bold" pitchFamily="34" charset="0"/>
                        </a:rPr>
                        <a:t> realizarem o depósito em conta individual do servidor-coordenador do projeto.</a:t>
                      </a:r>
                      <a:endParaRPr lang="pt-BR" sz="1400" b="0" dirty="0">
                        <a:solidFill>
                          <a:srgbClr val="000000"/>
                        </a:solidFill>
                        <a:effectLst/>
                        <a:latin typeface="Britannic Bold" pitchFamily="34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0" dirty="0" smtClean="0">
                          <a:effectLst/>
                          <a:latin typeface="Britannic Bold" pitchFamily="34" charset="0"/>
                        </a:rPr>
                        <a:t>18/06/2018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0" dirty="0" smtClean="0">
                          <a:solidFill>
                            <a:srgbClr val="000000"/>
                          </a:solidFill>
                          <a:effectLst/>
                          <a:latin typeface="Britannic Bold" pitchFamily="34" charset="0"/>
                          <a:ea typeface="Times New Roman"/>
                          <a:cs typeface="Times New Roman" pitchFamily="18" charset="0"/>
                        </a:rPr>
                        <a:t>02/07/2018</a:t>
                      </a:r>
                      <a:endParaRPr lang="pt-BR" sz="1400" b="0" dirty="0">
                        <a:solidFill>
                          <a:srgbClr val="000000"/>
                        </a:solidFill>
                        <a:effectLst/>
                        <a:latin typeface="Britannic Bold" pitchFamily="34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88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0" dirty="0">
                          <a:effectLst/>
                          <a:latin typeface="Britannic Bold" pitchFamily="34" charset="0"/>
                        </a:rPr>
                        <a:t>Entrega do Relatório Parcial no DEN/ na Diren dos </a:t>
                      </a:r>
                      <a:r>
                        <a:rPr lang="pt-BR" sz="1400" b="0" i="1" dirty="0">
                          <a:effectLst/>
                          <a:latin typeface="Britannic Bold" pitchFamily="34" charset="0"/>
                        </a:rPr>
                        <a:t>Campi</a:t>
                      </a:r>
                      <a:r>
                        <a:rPr lang="pt-BR" sz="1400" b="0" dirty="0" smtClean="0">
                          <a:effectLst/>
                          <a:latin typeface="Britannic Bold" pitchFamily="34" charset="0"/>
                        </a:rPr>
                        <a:t>. (Coordenadores)</a:t>
                      </a:r>
                      <a:endParaRPr lang="pt-BR" sz="1400" b="0" dirty="0">
                        <a:solidFill>
                          <a:srgbClr val="000000"/>
                        </a:solidFill>
                        <a:effectLst/>
                        <a:latin typeface="Britannic Bold" pitchFamily="34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0" dirty="0">
                          <a:effectLst/>
                          <a:latin typeface="Britannic Bold" pitchFamily="34" charset="0"/>
                        </a:rPr>
                        <a:t>04/09/2018</a:t>
                      </a:r>
                      <a:endParaRPr lang="pt-BR" sz="1400" b="0" dirty="0">
                        <a:solidFill>
                          <a:srgbClr val="000000"/>
                        </a:solidFill>
                        <a:effectLst/>
                        <a:latin typeface="Britannic Bold" pitchFamily="34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77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0" dirty="0">
                          <a:effectLst/>
                          <a:latin typeface="Britannic Bold" pitchFamily="34" charset="0"/>
                        </a:rPr>
                        <a:t>Prazo para DEN/Diren dos </a:t>
                      </a:r>
                      <a:r>
                        <a:rPr lang="pt-BR" sz="1400" b="0" i="1" dirty="0">
                          <a:effectLst/>
                          <a:latin typeface="Britannic Bold" pitchFamily="34" charset="0"/>
                        </a:rPr>
                        <a:t>C</a:t>
                      </a:r>
                      <a:r>
                        <a:rPr lang="pt-BR" sz="1400" b="0" i="1" dirty="0" smtClean="0">
                          <a:effectLst/>
                          <a:latin typeface="Britannic Bold" pitchFamily="34" charset="0"/>
                        </a:rPr>
                        <a:t>ampi</a:t>
                      </a:r>
                      <a:r>
                        <a:rPr lang="pt-BR" sz="1400" b="0" dirty="0" smtClean="0">
                          <a:effectLst/>
                          <a:latin typeface="Britannic Bold" pitchFamily="34" charset="0"/>
                        </a:rPr>
                        <a:t> enviarem </a:t>
                      </a:r>
                      <a:r>
                        <a:rPr lang="pt-BR" sz="1400" b="0" dirty="0">
                          <a:effectLst/>
                          <a:latin typeface="Britannic Bold" pitchFamily="34" charset="0"/>
                        </a:rPr>
                        <a:t>o </a:t>
                      </a:r>
                      <a:r>
                        <a:rPr lang="pt-BR" sz="1400" b="0" dirty="0" smtClean="0">
                          <a:effectLst/>
                          <a:latin typeface="Britannic Bold" pitchFamily="34" charset="0"/>
                        </a:rPr>
                        <a:t>Relatório</a:t>
                      </a:r>
                      <a:r>
                        <a:rPr lang="pt-BR" sz="1400" b="0" baseline="0" dirty="0" smtClean="0">
                          <a:effectLst/>
                          <a:latin typeface="Britannic Bold" pitchFamily="34" charset="0"/>
                        </a:rPr>
                        <a:t> </a:t>
                      </a:r>
                      <a:r>
                        <a:rPr lang="pt-BR" sz="1400" b="0" dirty="0" smtClean="0">
                          <a:effectLst/>
                          <a:latin typeface="Britannic Bold" pitchFamily="34" charset="0"/>
                        </a:rPr>
                        <a:t>Parcial </a:t>
                      </a:r>
                      <a:r>
                        <a:rPr lang="pt-BR" sz="1400" b="0" dirty="0">
                          <a:effectLst/>
                          <a:latin typeface="Britannic Bold" pitchFamily="34" charset="0"/>
                        </a:rPr>
                        <a:t>à Proen.</a:t>
                      </a:r>
                      <a:endParaRPr lang="pt-BR" sz="1400" b="0" dirty="0">
                        <a:solidFill>
                          <a:srgbClr val="000000"/>
                        </a:solidFill>
                        <a:effectLst/>
                        <a:latin typeface="Britannic Bold" pitchFamily="34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0" dirty="0">
                          <a:effectLst/>
                          <a:latin typeface="Britannic Bold" pitchFamily="34" charset="0"/>
                        </a:rPr>
                        <a:t>17/09/2018</a:t>
                      </a:r>
                      <a:endParaRPr lang="pt-BR" sz="1400" b="0" dirty="0">
                        <a:solidFill>
                          <a:srgbClr val="000000"/>
                        </a:solidFill>
                        <a:effectLst/>
                        <a:latin typeface="Britannic Bold" pitchFamily="34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39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0" dirty="0">
                          <a:effectLst/>
                          <a:latin typeface="Britannic Bold" pitchFamily="34" charset="0"/>
                        </a:rPr>
                        <a:t>Término das Atividades.</a:t>
                      </a:r>
                      <a:endParaRPr lang="pt-BR" sz="1400" b="0" dirty="0">
                        <a:solidFill>
                          <a:srgbClr val="000000"/>
                        </a:solidFill>
                        <a:effectLst/>
                        <a:latin typeface="Britannic Bold" pitchFamily="34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0" dirty="0">
                          <a:effectLst/>
                          <a:latin typeface="Britannic Bold" pitchFamily="34" charset="0"/>
                        </a:rPr>
                        <a:t>04/12/2018</a:t>
                      </a:r>
                      <a:endParaRPr lang="pt-BR" sz="1400" b="0" dirty="0">
                        <a:solidFill>
                          <a:srgbClr val="000000"/>
                        </a:solidFill>
                        <a:effectLst/>
                        <a:latin typeface="Britannic Bold" pitchFamily="34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67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0" dirty="0">
                          <a:effectLst/>
                          <a:latin typeface="Britannic Bold" pitchFamily="34" charset="0"/>
                        </a:rPr>
                        <a:t>Entrega do Relatório Final e Relatório de Prestação de Contas no DEN/ na Diren dos </a:t>
                      </a:r>
                      <a:r>
                        <a:rPr lang="pt-BR" sz="1400" b="0" i="1" dirty="0">
                          <a:effectLst/>
                          <a:latin typeface="Britannic Bold" pitchFamily="34" charset="0"/>
                        </a:rPr>
                        <a:t>Campi</a:t>
                      </a:r>
                      <a:r>
                        <a:rPr lang="pt-BR" sz="1400" b="0" dirty="0">
                          <a:effectLst/>
                          <a:latin typeface="Britannic Bold" pitchFamily="34" charset="0"/>
                        </a:rPr>
                        <a:t>.</a:t>
                      </a:r>
                      <a:endParaRPr lang="pt-BR" sz="1400" b="0" dirty="0">
                        <a:solidFill>
                          <a:srgbClr val="000000"/>
                        </a:solidFill>
                        <a:effectLst/>
                        <a:latin typeface="Britannic Bold" pitchFamily="34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0" dirty="0">
                          <a:effectLst/>
                          <a:latin typeface="Britannic Bold" pitchFamily="34" charset="0"/>
                        </a:rPr>
                        <a:t>18/12/2018</a:t>
                      </a:r>
                      <a:endParaRPr lang="pt-BR" sz="1400" b="0" dirty="0">
                        <a:solidFill>
                          <a:srgbClr val="000000"/>
                        </a:solidFill>
                        <a:effectLst/>
                        <a:latin typeface="Britannic Bold" pitchFamily="34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39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0" dirty="0">
                          <a:effectLst/>
                          <a:latin typeface="Britannic Bold" pitchFamily="34" charset="0"/>
                        </a:rPr>
                        <a:t>Período das Atividades.</a:t>
                      </a:r>
                      <a:endParaRPr lang="pt-BR" sz="1400" b="0" dirty="0">
                        <a:solidFill>
                          <a:srgbClr val="000000"/>
                        </a:solidFill>
                        <a:effectLst/>
                        <a:latin typeface="Britannic Bold" pitchFamily="34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0" dirty="0">
                          <a:effectLst/>
                          <a:latin typeface="Britannic Bold" pitchFamily="34" charset="0"/>
                        </a:rPr>
                        <a:t>04/06/2018 a 04/12/2018</a:t>
                      </a:r>
                      <a:endParaRPr lang="pt-BR" sz="1400" b="0" dirty="0">
                        <a:solidFill>
                          <a:srgbClr val="000000"/>
                        </a:solidFill>
                        <a:effectLst/>
                        <a:latin typeface="Britannic Bold" pitchFamily="34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67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400" b="0" dirty="0">
                          <a:effectLst/>
                          <a:latin typeface="Britannic Bold" pitchFamily="34" charset="0"/>
                        </a:rPr>
                        <a:t>Prazo para envio do Relatório Final de Atividades e Relatório de Prestação de Contas à Proen (</a:t>
                      </a:r>
                      <a:r>
                        <a:rPr lang="pt-BR" sz="1400" b="0" i="1" dirty="0">
                          <a:effectLst/>
                          <a:latin typeface="Britannic Bold" pitchFamily="34" charset="0"/>
                        </a:rPr>
                        <a:t>Campi</a:t>
                      </a:r>
                      <a:r>
                        <a:rPr lang="pt-BR" sz="1400" b="0" dirty="0">
                          <a:effectLst/>
                          <a:latin typeface="Britannic Bold" pitchFamily="34" charset="0"/>
                        </a:rPr>
                        <a:t>).</a:t>
                      </a:r>
                      <a:endParaRPr lang="pt-BR" sz="1400" b="0" dirty="0">
                        <a:solidFill>
                          <a:srgbClr val="000000"/>
                        </a:solidFill>
                        <a:effectLst/>
                        <a:latin typeface="Britannic Bold" pitchFamily="34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b="0" dirty="0">
                          <a:effectLst/>
                          <a:latin typeface="Britannic Bold" pitchFamily="34" charset="0"/>
                        </a:rPr>
                        <a:t>21/01/2019</a:t>
                      </a:r>
                      <a:endParaRPr lang="pt-BR" sz="1400" b="0" dirty="0">
                        <a:solidFill>
                          <a:srgbClr val="000000"/>
                        </a:solidFill>
                        <a:effectLst/>
                        <a:latin typeface="Britannic Bold" pitchFamily="34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568390" y="284718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latin typeface="Britannic Bold" pitchFamily="34" charset="0"/>
              </a:rPr>
              <a:t>DO CRONOGRAMA</a:t>
            </a:r>
            <a:endParaRPr lang="pt-BR" b="1" dirty="0">
              <a:latin typeface="Britannic Bold" pitchFamily="34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432375" y="5020482"/>
            <a:ext cx="518275" cy="69823"/>
          </a:xfrm>
          <a:custGeom>
            <a:avLst/>
            <a:gdLst/>
            <a:ahLst/>
            <a:cxnLst/>
            <a:rect l="l" t="t" r="r" b="b"/>
            <a:pathLst>
              <a:path w="367664" h="98425">
                <a:moveTo>
                  <a:pt x="318075" y="0"/>
                </a:moveTo>
                <a:lnTo>
                  <a:pt x="48945" y="0"/>
                </a:lnTo>
                <a:lnTo>
                  <a:pt x="29912" y="3852"/>
                </a:lnTo>
                <a:lnTo>
                  <a:pt x="14352" y="14352"/>
                </a:lnTo>
                <a:lnTo>
                  <a:pt x="3852" y="29913"/>
                </a:lnTo>
                <a:lnTo>
                  <a:pt x="0" y="48949"/>
                </a:lnTo>
                <a:lnTo>
                  <a:pt x="3852" y="67986"/>
                </a:lnTo>
                <a:lnTo>
                  <a:pt x="14352" y="83549"/>
                </a:lnTo>
                <a:lnTo>
                  <a:pt x="29912" y="94052"/>
                </a:lnTo>
                <a:lnTo>
                  <a:pt x="48945" y="97905"/>
                </a:lnTo>
                <a:lnTo>
                  <a:pt x="318075" y="97905"/>
                </a:lnTo>
                <a:lnTo>
                  <a:pt x="337116" y="94052"/>
                </a:lnTo>
                <a:lnTo>
                  <a:pt x="352682" y="83549"/>
                </a:lnTo>
                <a:lnTo>
                  <a:pt x="358121" y="75491"/>
                </a:lnTo>
                <a:lnTo>
                  <a:pt x="48945" y="75491"/>
                </a:lnTo>
                <a:lnTo>
                  <a:pt x="38628" y="73401"/>
                </a:lnTo>
                <a:lnTo>
                  <a:pt x="30193" y="67707"/>
                </a:lnTo>
                <a:lnTo>
                  <a:pt x="24502" y="59270"/>
                </a:lnTo>
                <a:lnTo>
                  <a:pt x="22414" y="48949"/>
                </a:lnTo>
                <a:lnTo>
                  <a:pt x="24502" y="38631"/>
                </a:lnTo>
                <a:lnTo>
                  <a:pt x="30193" y="30194"/>
                </a:lnTo>
                <a:lnTo>
                  <a:pt x="38628" y="24501"/>
                </a:lnTo>
                <a:lnTo>
                  <a:pt x="48945" y="22412"/>
                </a:lnTo>
                <a:lnTo>
                  <a:pt x="358124" y="22412"/>
                </a:lnTo>
                <a:lnTo>
                  <a:pt x="352682" y="14352"/>
                </a:lnTo>
                <a:lnTo>
                  <a:pt x="337116" y="3852"/>
                </a:lnTo>
                <a:lnTo>
                  <a:pt x="318075" y="0"/>
                </a:lnTo>
                <a:close/>
              </a:path>
              <a:path w="367664" h="98425">
                <a:moveTo>
                  <a:pt x="358124" y="22412"/>
                </a:moveTo>
                <a:lnTo>
                  <a:pt x="318075" y="22412"/>
                </a:lnTo>
                <a:lnTo>
                  <a:pt x="328400" y="24501"/>
                </a:lnTo>
                <a:lnTo>
                  <a:pt x="336842" y="30194"/>
                </a:lnTo>
                <a:lnTo>
                  <a:pt x="342538" y="38631"/>
                </a:lnTo>
                <a:lnTo>
                  <a:pt x="344628" y="48949"/>
                </a:lnTo>
                <a:lnTo>
                  <a:pt x="342538" y="59270"/>
                </a:lnTo>
                <a:lnTo>
                  <a:pt x="336842" y="67707"/>
                </a:lnTo>
                <a:lnTo>
                  <a:pt x="328400" y="73401"/>
                </a:lnTo>
                <a:lnTo>
                  <a:pt x="318075" y="75491"/>
                </a:lnTo>
                <a:lnTo>
                  <a:pt x="358121" y="75491"/>
                </a:lnTo>
                <a:lnTo>
                  <a:pt x="363187" y="67986"/>
                </a:lnTo>
                <a:lnTo>
                  <a:pt x="367041" y="48949"/>
                </a:lnTo>
                <a:lnTo>
                  <a:pt x="363187" y="29913"/>
                </a:lnTo>
                <a:lnTo>
                  <a:pt x="358124" y="22412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460417" y="5105324"/>
            <a:ext cx="461882" cy="120726"/>
          </a:xfrm>
          <a:custGeom>
            <a:avLst/>
            <a:gdLst/>
            <a:ahLst/>
            <a:cxnLst/>
            <a:rect l="l" t="t" r="r" b="b"/>
            <a:pathLst>
              <a:path w="327660" h="170180">
                <a:moveTo>
                  <a:pt x="327235" y="0"/>
                </a:moveTo>
                <a:lnTo>
                  <a:pt x="0" y="0"/>
                </a:lnTo>
                <a:lnTo>
                  <a:pt x="0" y="11207"/>
                </a:lnTo>
                <a:lnTo>
                  <a:pt x="6487" y="46369"/>
                </a:lnTo>
                <a:lnTo>
                  <a:pt x="24383" y="76055"/>
                </a:lnTo>
                <a:lnTo>
                  <a:pt x="51337" y="97789"/>
                </a:lnTo>
                <a:lnTo>
                  <a:pt x="84998" y="109095"/>
                </a:lnTo>
                <a:lnTo>
                  <a:pt x="95932" y="133684"/>
                </a:lnTo>
                <a:lnTo>
                  <a:pt x="113742" y="152928"/>
                </a:lnTo>
                <a:lnTo>
                  <a:pt x="136857" y="165470"/>
                </a:lnTo>
                <a:lnTo>
                  <a:pt x="163705" y="169952"/>
                </a:lnTo>
                <a:lnTo>
                  <a:pt x="190569" y="165469"/>
                </a:lnTo>
                <a:lnTo>
                  <a:pt x="213692" y="152924"/>
                </a:lnTo>
                <a:lnTo>
                  <a:pt x="218674" y="147539"/>
                </a:lnTo>
                <a:lnTo>
                  <a:pt x="163705" y="147539"/>
                </a:lnTo>
                <a:lnTo>
                  <a:pt x="142821" y="143768"/>
                </a:lnTo>
                <a:lnTo>
                  <a:pt x="125188" y="133281"/>
                </a:lnTo>
                <a:lnTo>
                  <a:pt x="112235" y="117316"/>
                </a:lnTo>
                <a:lnTo>
                  <a:pt x="105393" y="97110"/>
                </a:lnTo>
                <a:lnTo>
                  <a:pt x="104035" y="88121"/>
                </a:lnTo>
                <a:lnTo>
                  <a:pt x="94960" y="87595"/>
                </a:lnTo>
                <a:lnTo>
                  <a:pt x="68939" y="81477"/>
                </a:lnTo>
                <a:lnTo>
                  <a:pt x="47218" y="67418"/>
                </a:lnTo>
                <a:lnTo>
                  <a:pt x="31461" y="47173"/>
                </a:lnTo>
                <a:lnTo>
                  <a:pt x="23233" y="22414"/>
                </a:lnTo>
                <a:lnTo>
                  <a:pt x="325170" y="22414"/>
                </a:lnTo>
                <a:lnTo>
                  <a:pt x="327235" y="11207"/>
                </a:lnTo>
                <a:lnTo>
                  <a:pt x="327235" y="0"/>
                </a:lnTo>
                <a:close/>
              </a:path>
              <a:path w="327660" h="170180">
                <a:moveTo>
                  <a:pt x="325170" y="22414"/>
                </a:moveTo>
                <a:lnTo>
                  <a:pt x="303994" y="22414"/>
                </a:lnTo>
                <a:lnTo>
                  <a:pt x="295762" y="47194"/>
                </a:lnTo>
                <a:lnTo>
                  <a:pt x="280047" y="67418"/>
                </a:lnTo>
                <a:lnTo>
                  <a:pt x="258402" y="81456"/>
                </a:lnTo>
                <a:lnTo>
                  <a:pt x="232448" y="87595"/>
                </a:lnTo>
                <a:lnTo>
                  <a:pt x="223379" y="88129"/>
                </a:lnTo>
                <a:lnTo>
                  <a:pt x="222025" y="97114"/>
                </a:lnTo>
                <a:lnTo>
                  <a:pt x="215190" y="117319"/>
                </a:lnTo>
                <a:lnTo>
                  <a:pt x="202238" y="133283"/>
                </a:lnTo>
                <a:lnTo>
                  <a:pt x="184600" y="143769"/>
                </a:lnTo>
                <a:lnTo>
                  <a:pt x="163705" y="147539"/>
                </a:lnTo>
                <a:lnTo>
                  <a:pt x="218674" y="147539"/>
                </a:lnTo>
                <a:lnTo>
                  <a:pt x="231501" y="133675"/>
                </a:lnTo>
                <a:lnTo>
                  <a:pt x="242423" y="109080"/>
                </a:lnTo>
                <a:lnTo>
                  <a:pt x="276012" y="97749"/>
                </a:lnTo>
                <a:lnTo>
                  <a:pt x="302907" y="76009"/>
                </a:lnTo>
                <a:lnTo>
                  <a:pt x="320763" y="46336"/>
                </a:lnTo>
                <a:lnTo>
                  <a:pt x="325170" y="22414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162813" y="4363536"/>
            <a:ext cx="1057137" cy="641019"/>
          </a:xfrm>
          <a:custGeom>
            <a:avLst/>
            <a:gdLst/>
            <a:ahLst/>
            <a:cxnLst/>
            <a:rect l="l" t="t" r="r" b="b"/>
            <a:pathLst>
              <a:path w="749935" h="903605">
                <a:moveTo>
                  <a:pt x="374784" y="0"/>
                </a:moveTo>
                <a:lnTo>
                  <a:pt x="327837" y="2925"/>
                </a:lnTo>
                <a:lnTo>
                  <a:pt x="282611" y="11465"/>
                </a:lnTo>
                <a:lnTo>
                  <a:pt x="239462" y="25267"/>
                </a:lnTo>
                <a:lnTo>
                  <a:pt x="198742" y="43976"/>
                </a:lnTo>
                <a:lnTo>
                  <a:pt x="160806" y="67237"/>
                </a:lnTo>
                <a:lnTo>
                  <a:pt x="126007" y="94699"/>
                </a:lnTo>
                <a:lnTo>
                  <a:pt x="94700" y="126005"/>
                </a:lnTo>
                <a:lnTo>
                  <a:pt x="67238" y="160803"/>
                </a:lnTo>
                <a:lnTo>
                  <a:pt x="43976" y="198739"/>
                </a:lnTo>
                <a:lnTo>
                  <a:pt x="25267" y="239458"/>
                </a:lnTo>
                <a:lnTo>
                  <a:pt x="11466" y="282607"/>
                </a:lnTo>
                <a:lnTo>
                  <a:pt x="2925" y="327831"/>
                </a:lnTo>
                <a:lnTo>
                  <a:pt x="0" y="374778"/>
                </a:lnTo>
                <a:lnTo>
                  <a:pt x="3309" y="424961"/>
                </a:lnTo>
                <a:lnTo>
                  <a:pt x="13135" y="473590"/>
                </a:lnTo>
                <a:lnTo>
                  <a:pt x="29332" y="520250"/>
                </a:lnTo>
                <a:lnTo>
                  <a:pt x="51753" y="564524"/>
                </a:lnTo>
                <a:lnTo>
                  <a:pt x="80245" y="605999"/>
                </a:lnTo>
                <a:lnTo>
                  <a:pt x="110955" y="646378"/>
                </a:lnTo>
                <a:lnTo>
                  <a:pt x="140741" y="688364"/>
                </a:lnTo>
                <a:lnTo>
                  <a:pt x="169167" y="731329"/>
                </a:lnTo>
                <a:lnTo>
                  <a:pt x="195842" y="774698"/>
                </a:lnTo>
                <a:lnTo>
                  <a:pt x="195842" y="903607"/>
                </a:lnTo>
                <a:lnTo>
                  <a:pt x="551663" y="903607"/>
                </a:lnTo>
                <a:lnTo>
                  <a:pt x="551663" y="881193"/>
                </a:lnTo>
                <a:lnTo>
                  <a:pt x="218257" y="881193"/>
                </a:lnTo>
                <a:lnTo>
                  <a:pt x="218257" y="768582"/>
                </a:lnTo>
                <a:lnTo>
                  <a:pt x="189341" y="721279"/>
                </a:lnTo>
                <a:lnTo>
                  <a:pt x="160124" y="677003"/>
                </a:lnTo>
                <a:lnTo>
                  <a:pt x="129474" y="633730"/>
                </a:lnTo>
                <a:lnTo>
                  <a:pt x="97807" y="592070"/>
                </a:lnTo>
                <a:lnTo>
                  <a:pt x="71026" y="553079"/>
                </a:lnTo>
                <a:lnTo>
                  <a:pt x="49959" y="511465"/>
                </a:lnTo>
                <a:lnTo>
                  <a:pt x="34744" y="467617"/>
                </a:lnTo>
                <a:lnTo>
                  <a:pt x="25515" y="421925"/>
                </a:lnTo>
                <a:lnTo>
                  <a:pt x="22409" y="374778"/>
                </a:lnTo>
                <a:lnTo>
                  <a:pt x="25631" y="327029"/>
                </a:lnTo>
                <a:lnTo>
                  <a:pt x="35018" y="281213"/>
                </a:lnTo>
                <a:lnTo>
                  <a:pt x="50144" y="237752"/>
                </a:lnTo>
                <a:lnTo>
                  <a:pt x="70588" y="197070"/>
                </a:lnTo>
                <a:lnTo>
                  <a:pt x="95926" y="159590"/>
                </a:lnTo>
                <a:lnTo>
                  <a:pt x="125734" y="125735"/>
                </a:lnTo>
                <a:lnTo>
                  <a:pt x="159591" y="95927"/>
                </a:lnTo>
                <a:lnTo>
                  <a:pt x="197073" y="70590"/>
                </a:lnTo>
                <a:lnTo>
                  <a:pt x="237756" y="50148"/>
                </a:lnTo>
                <a:lnTo>
                  <a:pt x="281217" y="35022"/>
                </a:lnTo>
                <a:lnTo>
                  <a:pt x="327035" y="25636"/>
                </a:lnTo>
                <a:lnTo>
                  <a:pt x="374784" y="22414"/>
                </a:lnTo>
                <a:lnTo>
                  <a:pt x="501173" y="22414"/>
                </a:lnTo>
                <a:lnTo>
                  <a:pt x="466947" y="11465"/>
                </a:lnTo>
                <a:lnTo>
                  <a:pt x="421727" y="2925"/>
                </a:lnTo>
                <a:lnTo>
                  <a:pt x="374784" y="0"/>
                </a:lnTo>
                <a:close/>
              </a:path>
              <a:path w="749935" h="903605">
                <a:moveTo>
                  <a:pt x="501173" y="22414"/>
                </a:moveTo>
                <a:lnTo>
                  <a:pt x="374784" y="22414"/>
                </a:lnTo>
                <a:lnTo>
                  <a:pt x="422529" y="25636"/>
                </a:lnTo>
                <a:lnTo>
                  <a:pt x="468342" y="35022"/>
                </a:lnTo>
                <a:lnTo>
                  <a:pt x="511799" y="50148"/>
                </a:lnTo>
                <a:lnTo>
                  <a:pt x="552478" y="70590"/>
                </a:lnTo>
                <a:lnTo>
                  <a:pt x="589955" y="95927"/>
                </a:lnTo>
                <a:lnTo>
                  <a:pt x="623808" y="125735"/>
                </a:lnTo>
                <a:lnTo>
                  <a:pt x="653613" y="159590"/>
                </a:lnTo>
                <a:lnTo>
                  <a:pt x="678948" y="197070"/>
                </a:lnTo>
                <a:lnTo>
                  <a:pt x="699389" y="237752"/>
                </a:lnTo>
                <a:lnTo>
                  <a:pt x="714513" y="281213"/>
                </a:lnTo>
                <a:lnTo>
                  <a:pt x="723898" y="327029"/>
                </a:lnTo>
                <a:lnTo>
                  <a:pt x="727120" y="374778"/>
                </a:lnTo>
                <a:lnTo>
                  <a:pt x="724013" y="421950"/>
                </a:lnTo>
                <a:lnTo>
                  <a:pt x="714780" y="467661"/>
                </a:lnTo>
                <a:lnTo>
                  <a:pt x="699557" y="511520"/>
                </a:lnTo>
                <a:lnTo>
                  <a:pt x="678481" y="553138"/>
                </a:lnTo>
                <a:lnTo>
                  <a:pt x="651686" y="592124"/>
                </a:lnTo>
                <a:lnTo>
                  <a:pt x="621790" y="631665"/>
                </a:lnTo>
                <a:lnTo>
                  <a:pt x="590767" y="675680"/>
                </a:lnTo>
                <a:lnTo>
                  <a:pt x="559995" y="722154"/>
                </a:lnTo>
                <a:lnTo>
                  <a:pt x="530848" y="769071"/>
                </a:lnTo>
                <a:lnTo>
                  <a:pt x="529249" y="771735"/>
                </a:lnTo>
                <a:lnTo>
                  <a:pt x="529249" y="881193"/>
                </a:lnTo>
                <a:lnTo>
                  <a:pt x="551663" y="881193"/>
                </a:lnTo>
                <a:lnTo>
                  <a:pt x="551663" y="777946"/>
                </a:lnTo>
                <a:lnTo>
                  <a:pt x="580138" y="732263"/>
                </a:lnTo>
                <a:lnTo>
                  <a:pt x="610101" y="687108"/>
                </a:lnTo>
                <a:lnTo>
                  <a:pt x="640252" y="644385"/>
                </a:lnTo>
                <a:lnTo>
                  <a:pt x="669327" y="605944"/>
                </a:lnTo>
                <a:lnTo>
                  <a:pt x="697822" y="564467"/>
                </a:lnTo>
                <a:lnTo>
                  <a:pt x="720230" y="520197"/>
                </a:lnTo>
                <a:lnTo>
                  <a:pt x="736412" y="473548"/>
                </a:lnTo>
                <a:lnTo>
                  <a:pt x="746226" y="424937"/>
                </a:lnTo>
                <a:lnTo>
                  <a:pt x="749529" y="374778"/>
                </a:lnTo>
                <a:lnTo>
                  <a:pt x="746604" y="327831"/>
                </a:lnTo>
                <a:lnTo>
                  <a:pt x="738065" y="282607"/>
                </a:lnTo>
                <a:lnTo>
                  <a:pt x="724264" y="239458"/>
                </a:lnTo>
                <a:lnTo>
                  <a:pt x="705557" y="198739"/>
                </a:lnTo>
                <a:lnTo>
                  <a:pt x="682298" y="160803"/>
                </a:lnTo>
                <a:lnTo>
                  <a:pt x="654839" y="126005"/>
                </a:lnTo>
                <a:lnTo>
                  <a:pt x="623535" y="94699"/>
                </a:lnTo>
                <a:lnTo>
                  <a:pt x="588740" y="67237"/>
                </a:lnTo>
                <a:lnTo>
                  <a:pt x="550808" y="43976"/>
                </a:lnTo>
                <a:lnTo>
                  <a:pt x="510092" y="25267"/>
                </a:lnTo>
                <a:lnTo>
                  <a:pt x="501173" y="22414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407375" y="4713715"/>
            <a:ext cx="232731" cy="279742"/>
          </a:xfrm>
          <a:custGeom>
            <a:avLst/>
            <a:gdLst/>
            <a:ahLst/>
            <a:cxnLst/>
            <a:rect l="l" t="t" r="r" b="b"/>
            <a:pathLst>
              <a:path w="165100" h="394335">
                <a:moveTo>
                  <a:pt x="37382" y="0"/>
                </a:moveTo>
                <a:lnTo>
                  <a:pt x="0" y="5478"/>
                </a:lnTo>
                <a:lnTo>
                  <a:pt x="127133" y="393941"/>
                </a:lnTo>
                <a:lnTo>
                  <a:pt x="164515" y="388461"/>
                </a:lnTo>
                <a:lnTo>
                  <a:pt x="37382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3"/>
          <p:cNvSpPr/>
          <p:nvPr/>
        </p:nvSpPr>
        <p:spPr>
          <a:xfrm>
            <a:off x="6482248" y="4646022"/>
            <a:ext cx="419812" cy="164872"/>
          </a:xfrm>
          <a:custGeom>
            <a:avLst/>
            <a:gdLst/>
            <a:ahLst/>
            <a:cxnLst/>
            <a:rect l="l" t="t" r="r" b="b"/>
            <a:pathLst>
              <a:path w="297814" h="232409">
                <a:moveTo>
                  <a:pt x="108293" y="99392"/>
                </a:moveTo>
                <a:lnTo>
                  <a:pt x="87544" y="99392"/>
                </a:lnTo>
                <a:lnTo>
                  <a:pt x="115653" y="231821"/>
                </a:lnTo>
                <a:lnTo>
                  <a:pt x="141621" y="154158"/>
                </a:lnTo>
                <a:lnTo>
                  <a:pt x="119915" y="154158"/>
                </a:lnTo>
                <a:lnTo>
                  <a:pt x="108293" y="99392"/>
                </a:lnTo>
                <a:close/>
              </a:path>
              <a:path w="297814" h="232409">
                <a:moveTo>
                  <a:pt x="191246" y="69364"/>
                </a:moveTo>
                <a:lnTo>
                  <a:pt x="169974" y="69364"/>
                </a:lnTo>
                <a:lnTo>
                  <a:pt x="202291" y="182693"/>
                </a:lnTo>
                <a:lnTo>
                  <a:pt x="262232" y="149007"/>
                </a:lnTo>
                <a:lnTo>
                  <a:pt x="213959" y="149007"/>
                </a:lnTo>
                <a:lnTo>
                  <a:pt x="191246" y="69364"/>
                </a:lnTo>
                <a:close/>
              </a:path>
              <a:path w="297814" h="232409">
                <a:moveTo>
                  <a:pt x="99846" y="59587"/>
                </a:moveTo>
                <a:lnTo>
                  <a:pt x="0" y="141706"/>
                </a:lnTo>
                <a:lnTo>
                  <a:pt x="11163" y="162215"/>
                </a:lnTo>
                <a:lnTo>
                  <a:pt x="87544" y="99392"/>
                </a:lnTo>
                <a:lnTo>
                  <a:pt x="108293" y="99392"/>
                </a:lnTo>
                <a:lnTo>
                  <a:pt x="99846" y="59587"/>
                </a:lnTo>
                <a:close/>
              </a:path>
              <a:path w="297814" h="232409">
                <a:moveTo>
                  <a:pt x="171465" y="0"/>
                </a:moveTo>
                <a:lnTo>
                  <a:pt x="119915" y="154158"/>
                </a:lnTo>
                <a:lnTo>
                  <a:pt x="141621" y="154158"/>
                </a:lnTo>
                <a:lnTo>
                  <a:pt x="169974" y="69364"/>
                </a:lnTo>
                <a:lnTo>
                  <a:pt x="191246" y="69364"/>
                </a:lnTo>
                <a:lnTo>
                  <a:pt x="171465" y="0"/>
                </a:lnTo>
                <a:close/>
              </a:path>
              <a:path w="297814" h="232409">
                <a:moveTo>
                  <a:pt x="289184" y="106732"/>
                </a:moveTo>
                <a:lnTo>
                  <a:pt x="213959" y="149007"/>
                </a:lnTo>
                <a:lnTo>
                  <a:pt x="262232" y="149007"/>
                </a:lnTo>
                <a:lnTo>
                  <a:pt x="297529" y="129171"/>
                </a:lnTo>
                <a:lnTo>
                  <a:pt x="289184" y="106732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4"/>
          <p:cNvSpPr/>
          <p:nvPr/>
        </p:nvSpPr>
        <p:spPr>
          <a:xfrm>
            <a:off x="5727619" y="4725403"/>
            <a:ext cx="327614" cy="91895"/>
          </a:xfrm>
          <a:custGeom>
            <a:avLst/>
            <a:gdLst/>
            <a:ahLst/>
            <a:cxnLst/>
            <a:rect l="l" t="t" r="r" b="b"/>
            <a:pathLst>
              <a:path w="232410" h="129540">
                <a:moveTo>
                  <a:pt x="215985" y="0"/>
                </a:moveTo>
                <a:lnTo>
                  <a:pt x="0" y="90849"/>
                </a:lnTo>
                <a:lnTo>
                  <a:pt x="16272" y="129532"/>
                </a:lnTo>
                <a:lnTo>
                  <a:pt x="232257" y="38682"/>
                </a:lnTo>
                <a:lnTo>
                  <a:pt x="215985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5"/>
          <p:cNvSpPr/>
          <p:nvPr/>
        </p:nvSpPr>
        <p:spPr>
          <a:xfrm>
            <a:off x="5612267" y="4561860"/>
            <a:ext cx="332090" cy="33335"/>
          </a:xfrm>
          <a:custGeom>
            <a:avLst/>
            <a:gdLst/>
            <a:ahLst/>
            <a:cxnLst/>
            <a:rect l="l" t="t" r="r" b="b"/>
            <a:pathLst>
              <a:path w="235585" h="46990">
                <a:moveTo>
                  <a:pt x="234259" y="0"/>
                </a:moveTo>
                <a:lnTo>
                  <a:pt x="0" y="4960"/>
                </a:lnTo>
                <a:lnTo>
                  <a:pt x="888" y="46918"/>
                </a:lnTo>
                <a:lnTo>
                  <a:pt x="235148" y="41958"/>
                </a:lnTo>
                <a:lnTo>
                  <a:pt x="234259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1"/>
          <p:cNvSpPr/>
          <p:nvPr/>
        </p:nvSpPr>
        <p:spPr>
          <a:xfrm>
            <a:off x="6755038" y="4712302"/>
            <a:ext cx="236312" cy="285148"/>
          </a:xfrm>
          <a:custGeom>
            <a:avLst/>
            <a:gdLst/>
            <a:ahLst/>
            <a:cxnLst/>
            <a:rect l="l" t="t" r="r" b="b"/>
            <a:pathLst>
              <a:path w="167639" h="401955">
                <a:moveTo>
                  <a:pt x="133215" y="0"/>
                </a:moveTo>
                <a:lnTo>
                  <a:pt x="0" y="396843"/>
                </a:lnTo>
                <a:lnTo>
                  <a:pt x="34309" y="401537"/>
                </a:lnTo>
                <a:lnTo>
                  <a:pt x="167523" y="4695"/>
                </a:lnTo>
                <a:lnTo>
                  <a:pt x="133215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CaixaDeTexto 14"/>
          <p:cNvSpPr txBox="1"/>
          <p:nvPr/>
        </p:nvSpPr>
        <p:spPr>
          <a:xfrm>
            <a:off x="4255633" y="4692650"/>
            <a:ext cx="1440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Britannic Bold" pitchFamily="34" charset="0"/>
              </a:rPr>
              <a:t>INOVA/IFRR</a:t>
            </a:r>
            <a:endParaRPr lang="pt-BR" dirty="0">
              <a:latin typeface="Britannic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613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137" y="1416050"/>
            <a:ext cx="2989702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150" marR="5080" indent="-171450" algn="just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sz="1000" spc="135" dirty="0" smtClean="0">
                <a:solidFill>
                  <a:srgbClr val="383336"/>
                </a:solidFill>
                <a:latin typeface="Century Gothic"/>
                <a:cs typeface="Century Gothic"/>
              </a:rPr>
              <a:t>Definir</a:t>
            </a:r>
            <a:r>
              <a:rPr lang="pt-BR" sz="1000" spc="135" dirty="0" smtClean="0">
                <a:solidFill>
                  <a:srgbClr val="383336"/>
                </a:solidFill>
                <a:latin typeface="Century Gothic"/>
                <a:cs typeface="Century Gothic"/>
              </a:rPr>
              <a:t> </a:t>
            </a:r>
            <a:r>
              <a:rPr sz="1000" spc="35" dirty="0" smtClean="0">
                <a:solidFill>
                  <a:srgbClr val="383336"/>
                </a:solidFill>
                <a:latin typeface="Century Gothic"/>
                <a:cs typeface="Century Gothic"/>
              </a:rPr>
              <a:t>as</a:t>
            </a:r>
            <a:r>
              <a:rPr lang="pt-BR" sz="1000" spc="35" dirty="0" smtClean="0">
                <a:solidFill>
                  <a:srgbClr val="383336"/>
                </a:solidFill>
                <a:latin typeface="Century Gothic"/>
                <a:cs typeface="Century Gothic"/>
              </a:rPr>
              <a:t> </a:t>
            </a:r>
            <a:r>
              <a:rPr sz="1000" spc="70" dirty="0" smtClean="0">
                <a:solidFill>
                  <a:srgbClr val="383336"/>
                </a:solidFill>
                <a:latin typeface="Century Gothic"/>
                <a:cs typeface="Century Gothic"/>
              </a:rPr>
              <a:t>atribuições </a:t>
            </a:r>
            <a:r>
              <a:rPr sz="1000" spc="50" dirty="0">
                <a:solidFill>
                  <a:srgbClr val="383336"/>
                </a:solidFill>
                <a:latin typeface="Century Gothic"/>
                <a:cs typeface="Century Gothic"/>
              </a:rPr>
              <a:t>dos </a:t>
            </a:r>
            <a:r>
              <a:rPr sz="1000" spc="-5" dirty="0" smtClean="0">
                <a:solidFill>
                  <a:srgbClr val="383336"/>
                </a:solidFill>
                <a:latin typeface="Century Gothic"/>
                <a:cs typeface="Century Gothic"/>
              </a:rPr>
              <a:t>participantes </a:t>
            </a:r>
            <a:r>
              <a:rPr sz="1000" dirty="0" smtClean="0">
                <a:solidFill>
                  <a:srgbClr val="383336"/>
                </a:solidFill>
                <a:latin typeface="Century Gothic"/>
                <a:cs typeface="Century Gothic"/>
              </a:rPr>
              <a:t>do</a:t>
            </a:r>
            <a:r>
              <a:rPr lang="pt-BR" sz="1000" spc="-225" dirty="0">
                <a:solidFill>
                  <a:srgbClr val="383336"/>
                </a:solidFill>
                <a:latin typeface="Century Gothic"/>
                <a:cs typeface="Century Gothic"/>
              </a:rPr>
              <a:t> </a:t>
            </a:r>
            <a:r>
              <a:rPr lang="pt-BR" sz="1000" spc="-225" dirty="0" smtClean="0">
                <a:solidFill>
                  <a:srgbClr val="383336"/>
                </a:solidFill>
                <a:latin typeface="Century Gothic"/>
                <a:cs typeface="Century Gothic"/>
              </a:rPr>
              <a:t> </a:t>
            </a:r>
            <a:r>
              <a:rPr sz="1000" dirty="0" smtClean="0">
                <a:solidFill>
                  <a:srgbClr val="383336"/>
                </a:solidFill>
                <a:latin typeface="Century Gothic"/>
                <a:cs typeface="Century Gothic"/>
              </a:rPr>
              <a:t>projeto</a:t>
            </a:r>
            <a:r>
              <a:rPr sz="1000" dirty="0">
                <a:solidFill>
                  <a:srgbClr val="383336"/>
                </a:solidFill>
                <a:latin typeface="Century Gothic"/>
                <a:cs typeface="Century Gothic"/>
              </a:rPr>
              <a:t>.</a:t>
            </a:r>
            <a:endParaRPr sz="1000" dirty="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120" y="1793249"/>
            <a:ext cx="2990598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150" marR="5080" indent="-171450" algn="just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sz="1000" spc="65" dirty="0" smtClean="0">
                <a:solidFill>
                  <a:srgbClr val="383336"/>
                </a:solidFill>
                <a:latin typeface="Century Gothic"/>
                <a:cs typeface="Century Gothic"/>
              </a:rPr>
              <a:t>Cumprir </a:t>
            </a:r>
            <a:r>
              <a:rPr sz="1000" dirty="0">
                <a:solidFill>
                  <a:srgbClr val="383336"/>
                </a:solidFill>
                <a:latin typeface="Century Gothic"/>
                <a:cs typeface="Century Gothic"/>
              </a:rPr>
              <a:t>os </a:t>
            </a:r>
            <a:r>
              <a:rPr sz="1000" dirty="0" smtClean="0">
                <a:solidFill>
                  <a:srgbClr val="383336"/>
                </a:solidFill>
                <a:latin typeface="Century Gothic"/>
                <a:cs typeface="Century Gothic"/>
              </a:rPr>
              <a:t>prazos</a:t>
            </a:r>
            <a:r>
              <a:rPr sz="1000" spc="-195" dirty="0" smtClean="0">
                <a:solidFill>
                  <a:srgbClr val="383336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383336"/>
                </a:solidFill>
                <a:latin typeface="Century Gothic"/>
                <a:cs typeface="Century Gothic"/>
              </a:rPr>
              <a:t>estabelecidos </a:t>
            </a:r>
            <a:r>
              <a:rPr sz="1000" spc="-5" dirty="0" smtClean="0">
                <a:solidFill>
                  <a:srgbClr val="383336"/>
                </a:solidFill>
                <a:latin typeface="Century Gothic"/>
                <a:cs typeface="Century Gothic"/>
              </a:rPr>
              <a:t>no</a:t>
            </a:r>
            <a:r>
              <a:rPr sz="1000" spc="-120" dirty="0" smtClean="0">
                <a:solidFill>
                  <a:srgbClr val="383336"/>
                </a:solidFill>
                <a:latin typeface="Century Gothic"/>
                <a:cs typeface="Century Gothic"/>
              </a:rPr>
              <a:t> </a:t>
            </a:r>
            <a:r>
              <a:rPr sz="1000" spc="-5" dirty="0">
                <a:solidFill>
                  <a:srgbClr val="383336"/>
                </a:solidFill>
                <a:latin typeface="Century Gothic"/>
                <a:cs typeface="Century Gothic"/>
              </a:rPr>
              <a:t>Edital</a:t>
            </a:r>
            <a:r>
              <a:rPr sz="1000" spc="-114" dirty="0">
                <a:solidFill>
                  <a:srgbClr val="383336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383336"/>
                </a:solidFill>
                <a:latin typeface="Century Gothic"/>
                <a:cs typeface="Century Gothic"/>
              </a:rPr>
              <a:t>e</a:t>
            </a:r>
            <a:r>
              <a:rPr sz="1000" spc="-114" dirty="0">
                <a:solidFill>
                  <a:srgbClr val="383336"/>
                </a:solidFill>
                <a:latin typeface="Century Gothic"/>
                <a:cs typeface="Century Gothic"/>
              </a:rPr>
              <a:t> </a:t>
            </a:r>
            <a:r>
              <a:rPr sz="1000" spc="-5" dirty="0">
                <a:solidFill>
                  <a:srgbClr val="383336"/>
                </a:solidFill>
                <a:latin typeface="Century Gothic"/>
                <a:cs typeface="Century Gothic"/>
              </a:rPr>
              <a:t>pela</a:t>
            </a:r>
            <a:r>
              <a:rPr sz="1000" spc="-114" dirty="0">
                <a:solidFill>
                  <a:srgbClr val="383336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383336"/>
                </a:solidFill>
                <a:latin typeface="Century Gothic"/>
                <a:cs typeface="Century Gothic"/>
              </a:rPr>
              <a:t>PROEN.</a:t>
            </a:r>
            <a:endParaRPr sz="1000" dirty="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020" y="2115247"/>
            <a:ext cx="2990598" cy="7822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150" marR="5080" indent="-171450" algn="just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sz="1000" spc="50" dirty="0" smtClean="0">
                <a:solidFill>
                  <a:srgbClr val="383336"/>
                </a:solidFill>
                <a:latin typeface="Century Gothic"/>
                <a:cs typeface="Century Gothic"/>
              </a:rPr>
              <a:t>Apresentar</a:t>
            </a:r>
            <a:r>
              <a:rPr lang="pt-BR" sz="1000" spc="50" dirty="0" smtClean="0">
                <a:solidFill>
                  <a:srgbClr val="383336"/>
                </a:solidFill>
                <a:latin typeface="Century Gothic"/>
                <a:cs typeface="Century Gothic"/>
              </a:rPr>
              <a:t> </a:t>
            </a:r>
            <a:r>
              <a:rPr sz="1000" spc="-5" dirty="0" smtClean="0">
                <a:solidFill>
                  <a:srgbClr val="383336"/>
                </a:solidFill>
                <a:latin typeface="Century Gothic"/>
                <a:cs typeface="Century Gothic"/>
              </a:rPr>
              <a:t>o </a:t>
            </a:r>
            <a:r>
              <a:rPr sz="1000" dirty="0">
                <a:solidFill>
                  <a:srgbClr val="383336"/>
                </a:solidFill>
                <a:latin typeface="Century Gothic"/>
                <a:cs typeface="Century Gothic"/>
              </a:rPr>
              <a:t>Projeto </a:t>
            </a:r>
            <a:r>
              <a:rPr sz="1000" spc="-5" dirty="0">
                <a:solidFill>
                  <a:srgbClr val="383336"/>
                </a:solidFill>
                <a:latin typeface="Century Gothic"/>
                <a:cs typeface="Century Gothic"/>
              </a:rPr>
              <a:t>de</a:t>
            </a:r>
            <a:r>
              <a:rPr sz="1000" spc="-200" dirty="0">
                <a:solidFill>
                  <a:srgbClr val="383336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383336"/>
                </a:solidFill>
                <a:latin typeface="Century Gothic"/>
                <a:cs typeface="Century Gothic"/>
              </a:rPr>
              <a:t>Práticas  </a:t>
            </a:r>
            <a:r>
              <a:rPr sz="1000" spc="10" dirty="0">
                <a:solidFill>
                  <a:srgbClr val="383336"/>
                </a:solidFill>
                <a:latin typeface="Century Gothic"/>
                <a:cs typeface="Century Gothic"/>
              </a:rPr>
              <a:t>Pedagógicas Inovadoras na(s)  </a:t>
            </a:r>
            <a:r>
              <a:rPr sz="1000" dirty="0">
                <a:solidFill>
                  <a:srgbClr val="383336"/>
                </a:solidFill>
                <a:latin typeface="Century Gothic"/>
                <a:cs typeface="Century Gothic"/>
              </a:rPr>
              <a:t>Coordenação(ões) </a:t>
            </a:r>
            <a:r>
              <a:rPr sz="1000" spc="-5" dirty="0">
                <a:solidFill>
                  <a:srgbClr val="383336"/>
                </a:solidFill>
                <a:latin typeface="Century Gothic"/>
                <a:cs typeface="Century Gothic"/>
              </a:rPr>
              <a:t>do(s) curso(s)  </a:t>
            </a:r>
            <a:r>
              <a:rPr sz="1000" dirty="0">
                <a:solidFill>
                  <a:srgbClr val="383336"/>
                </a:solidFill>
                <a:latin typeface="Century Gothic"/>
                <a:cs typeface="Century Gothic"/>
              </a:rPr>
              <a:t>onde </a:t>
            </a:r>
            <a:r>
              <a:rPr sz="1000" spc="-5" dirty="0">
                <a:solidFill>
                  <a:srgbClr val="383336"/>
                </a:solidFill>
                <a:latin typeface="Century Gothic"/>
                <a:cs typeface="Century Gothic"/>
              </a:rPr>
              <a:t>será aplicado, para devida  anuência, </a:t>
            </a:r>
            <a:r>
              <a:rPr sz="1000" dirty="0">
                <a:solidFill>
                  <a:srgbClr val="383336"/>
                </a:solidFill>
                <a:latin typeface="Century Gothic"/>
                <a:cs typeface="Century Gothic"/>
              </a:rPr>
              <a:t>acompanhamento e  colaboração.</a:t>
            </a:r>
            <a:endParaRPr sz="1000" dirty="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4868" y="2866569"/>
            <a:ext cx="2990598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150" marR="5080" indent="-171450" algn="just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sz="1000" spc="50" dirty="0" smtClean="0">
                <a:solidFill>
                  <a:srgbClr val="383336"/>
                </a:solidFill>
                <a:latin typeface="Century Gothic"/>
                <a:cs typeface="Century Gothic"/>
              </a:rPr>
              <a:t>Encaminhar</a:t>
            </a:r>
            <a:r>
              <a:rPr sz="1000" spc="-80" dirty="0" smtClean="0">
                <a:solidFill>
                  <a:srgbClr val="383336"/>
                </a:solidFill>
                <a:latin typeface="Century Gothic"/>
                <a:cs typeface="Century Gothic"/>
              </a:rPr>
              <a:t> </a:t>
            </a:r>
            <a:r>
              <a:rPr sz="1000" spc="-5" dirty="0">
                <a:solidFill>
                  <a:srgbClr val="383336"/>
                </a:solidFill>
                <a:latin typeface="Century Gothic"/>
                <a:cs typeface="Century Gothic"/>
              </a:rPr>
              <a:t>cópia</a:t>
            </a:r>
            <a:r>
              <a:rPr sz="1000" spc="-80" dirty="0">
                <a:solidFill>
                  <a:srgbClr val="383336"/>
                </a:solidFill>
                <a:latin typeface="Century Gothic"/>
                <a:cs typeface="Century Gothic"/>
              </a:rPr>
              <a:t> </a:t>
            </a:r>
            <a:r>
              <a:rPr sz="1000" spc="-5" dirty="0">
                <a:solidFill>
                  <a:srgbClr val="383336"/>
                </a:solidFill>
                <a:latin typeface="Century Gothic"/>
                <a:cs typeface="Century Gothic"/>
              </a:rPr>
              <a:t>do</a:t>
            </a:r>
            <a:r>
              <a:rPr sz="1000" spc="-75" dirty="0">
                <a:solidFill>
                  <a:srgbClr val="383336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383336"/>
                </a:solidFill>
                <a:latin typeface="Century Gothic"/>
                <a:cs typeface="Century Gothic"/>
              </a:rPr>
              <a:t>Projeto</a:t>
            </a:r>
            <a:r>
              <a:rPr sz="1000" spc="-80" dirty="0">
                <a:solidFill>
                  <a:srgbClr val="383336"/>
                </a:solidFill>
                <a:latin typeface="Century Gothic"/>
                <a:cs typeface="Century Gothic"/>
              </a:rPr>
              <a:t> </a:t>
            </a:r>
            <a:r>
              <a:rPr sz="1000" spc="-5" dirty="0">
                <a:solidFill>
                  <a:srgbClr val="383336"/>
                </a:solidFill>
                <a:latin typeface="Century Gothic"/>
                <a:cs typeface="Century Gothic"/>
              </a:rPr>
              <a:t>de  </a:t>
            </a:r>
            <a:r>
              <a:rPr sz="1000" dirty="0">
                <a:solidFill>
                  <a:srgbClr val="383336"/>
                </a:solidFill>
                <a:latin typeface="Century Gothic"/>
                <a:cs typeface="Century Gothic"/>
              </a:rPr>
              <a:t>Práticas </a:t>
            </a:r>
            <a:r>
              <a:rPr sz="1000" spc="-5" dirty="0">
                <a:solidFill>
                  <a:srgbClr val="383336"/>
                </a:solidFill>
                <a:latin typeface="Century Gothic"/>
                <a:cs typeface="Century Gothic"/>
              </a:rPr>
              <a:t>Pedagógicas </a:t>
            </a:r>
            <a:r>
              <a:rPr sz="1000" dirty="0">
                <a:solidFill>
                  <a:srgbClr val="383336"/>
                </a:solidFill>
                <a:latin typeface="Century Gothic"/>
                <a:cs typeface="Century Gothic"/>
              </a:rPr>
              <a:t>Inovadoras  </a:t>
            </a:r>
            <a:r>
              <a:rPr sz="1000" spc="-5" dirty="0" smtClean="0">
                <a:solidFill>
                  <a:srgbClr val="383336"/>
                </a:solidFill>
                <a:latin typeface="Century Gothic"/>
                <a:cs typeface="Century Gothic"/>
              </a:rPr>
              <a:t>ap</a:t>
            </a:r>
            <a:r>
              <a:rPr sz="1000" dirty="0" smtClean="0">
                <a:solidFill>
                  <a:srgbClr val="383336"/>
                </a:solidFill>
                <a:latin typeface="Century Gothic"/>
                <a:cs typeface="Century Gothic"/>
              </a:rPr>
              <a:t>r</a:t>
            </a:r>
            <a:r>
              <a:rPr sz="1000" spc="-5" dirty="0" smtClean="0">
                <a:solidFill>
                  <a:srgbClr val="383336"/>
                </a:solidFill>
                <a:latin typeface="Century Gothic"/>
                <a:cs typeface="Century Gothic"/>
              </a:rPr>
              <a:t>ova</a:t>
            </a:r>
            <a:r>
              <a:rPr sz="1000" dirty="0" smtClean="0">
                <a:solidFill>
                  <a:srgbClr val="383336"/>
                </a:solidFill>
                <a:latin typeface="Century Gothic"/>
                <a:cs typeface="Century Gothic"/>
              </a:rPr>
              <a:t>do </a:t>
            </a:r>
            <a:r>
              <a:rPr sz="1000" spc="-5" dirty="0" smtClean="0">
                <a:solidFill>
                  <a:srgbClr val="383336"/>
                </a:solidFill>
                <a:latin typeface="Century Gothic"/>
                <a:cs typeface="Century Gothic"/>
              </a:rPr>
              <a:t>pa</a:t>
            </a:r>
            <a:r>
              <a:rPr sz="1000" dirty="0" smtClean="0">
                <a:solidFill>
                  <a:srgbClr val="383336"/>
                </a:solidFill>
                <a:latin typeface="Century Gothic"/>
                <a:cs typeface="Century Gothic"/>
              </a:rPr>
              <a:t>r</a:t>
            </a:r>
            <a:r>
              <a:rPr sz="1000" spc="-5" dirty="0" smtClean="0">
                <a:solidFill>
                  <a:srgbClr val="383336"/>
                </a:solidFill>
                <a:latin typeface="Century Gothic"/>
                <a:cs typeface="Century Gothic"/>
              </a:rPr>
              <a:t>a </a:t>
            </a:r>
            <a:r>
              <a:rPr sz="1000" dirty="0">
                <a:solidFill>
                  <a:srgbClr val="383336"/>
                </a:solidFill>
                <a:latin typeface="Century Gothic"/>
                <a:cs typeface="Century Gothic"/>
              </a:rPr>
              <a:t>o</a:t>
            </a:r>
            <a:r>
              <a:rPr sz="1000" spc="265" dirty="0">
                <a:solidFill>
                  <a:srgbClr val="383336"/>
                </a:solidFill>
                <a:latin typeface="Century Gothic"/>
                <a:cs typeface="Century Gothic"/>
              </a:rPr>
              <a:t> </a:t>
            </a:r>
            <a:r>
              <a:rPr sz="1000" dirty="0" smtClean="0">
                <a:solidFill>
                  <a:srgbClr val="383336"/>
                </a:solidFill>
                <a:latin typeface="Century Gothic"/>
                <a:cs typeface="Century Gothic"/>
              </a:rPr>
              <a:t>Setor</a:t>
            </a:r>
            <a:r>
              <a:rPr lang="pt-BR" sz="1000" dirty="0" smtClean="0">
                <a:solidFill>
                  <a:srgbClr val="383336"/>
                </a:solidFill>
                <a:latin typeface="Century Gothic"/>
                <a:cs typeface="Century Gothic"/>
              </a:rPr>
              <a:t> </a:t>
            </a:r>
            <a:r>
              <a:rPr sz="1000" spc="15" dirty="0" smtClean="0">
                <a:solidFill>
                  <a:srgbClr val="383336"/>
                </a:solidFill>
                <a:latin typeface="Century Gothic"/>
                <a:cs typeface="Century Gothic"/>
              </a:rPr>
              <a:t>Pedagógico</a:t>
            </a:r>
            <a:r>
              <a:rPr lang="pt-BR" sz="1000" spc="15" dirty="0" smtClean="0">
                <a:solidFill>
                  <a:srgbClr val="383336"/>
                </a:solidFill>
                <a:latin typeface="Century Gothic"/>
                <a:cs typeface="Century Gothic"/>
              </a:rPr>
              <a:t> </a:t>
            </a:r>
            <a:r>
              <a:rPr sz="1000" spc="10" dirty="0" smtClean="0">
                <a:solidFill>
                  <a:srgbClr val="383336"/>
                </a:solidFill>
                <a:latin typeface="Century Gothic"/>
                <a:cs typeface="Century Gothic"/>
              </a:rPr>
              <a:t>do </a:t>
            </a:r>
            <a:r>
              <a:rPr sz="1000" spc="10" dirty="0">
                <a:solidFill>
                  <a:srgbClr val="383336"/>
                </a:solidFill>
                <a:latin typeface="Century Gothic"/>
                <a:cs typeface="Century Gothic"/>
              </a:rPr>
              <a:t>seu </a:t>
            </a:r>
            <a:r>
              <a:rPr sz="1000" i="1" spc="15" dirty="0">
                <a:solidFill>
                  <a:srgbClr val="383336"/>
                </a:solidFill>
                <a:latin typeface="Century Gothic"/>
                <a:cs typeface="Century Gothic"/>
              </a:rPr>
              <a:t>Campus</a:t>
            </a:r>
            <a:r>
              <a:rPr sz="1000" spc="15" dirty="0">
                <a:solidFill>
                  <a:srgbClr val="383336"/>
                </a:solidFill>
                <a:latin typeface="Century Gothic"/>
                <a:cs typeface="Century Gothic"/>
              </a:rPr>
              <a:t>, </a:t>
            </a:r>
            <a:r>
              <a:rPr sz="1000" spc="-5" dirty="0" smtClean="0">
                <a:solidFill>
                  <a:srgbClr val="383336"/>
                </a:solidFill>
                <a:latin typeface="Century Gothic"/>
                <a:cs typeface="Century Gothic"/>
              </a:rPr>
              <a:t>para</a:t>
            </a:r>
            <a:r>
              <a:rPr sz="1000" spc="-120" dirty="0" smtClean="0">
                <a:solidFill>
                  <a:srgbClr val="383336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383336"/>
                </a:solidFill>
                <a:latin typeface="Century Gothic"/>
                <a:cs typeface="Century Gothic"/>
              </a:rPr>
              <a:t>acompanhamento.</a:t>
            </a:r>
            <a:endParaRPr sz="1000" dirty="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4610" y="3510560"/>
            <a:ext cx="2990598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150" marR="5080" indent="-171450" algn="just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sz="1000" dirty="0" smtClean="0">
                <a:solidFill>
                  <a:srgbClr val="383336"/>
                </a:solidFill>
                <a:latin typeface="Century Gothic"/>
                <a:cs typeface="Century Gothic"/>
              </a:rPr>
              <a:t>Re</a:t>
            </a:r>
            <a:r>
              <a:rPr sz="1000" spc="-5" dirty="0" smtClean="0">
                <a:solidFill>
                  <a:srgbClr val="383336"/>
                </a:solidFill>
                <a:latin typeface="Century Gothic"/>
                <a:cs typeface="Century Gothic"/>
              </a:rPr>
              <a:t>sp</a:t>
            </a:r>
            <a:r>
              <a:rPr sz="1000" dirty="0" smtClean="0">
                <a:solidFill>
                  <a:srgbClr val="383336"/>
                </a:solidFill>
                <a:latin typeface="Century Gothic"/>
                <a:cs typeface="Century Gothic"/>
              </a:rPr>
              <a:t>on</a:t>
            </a:r>
            <a:r>
              <a:rPr sz="1000" spc="-5" dirty="0" smtClean="0">
                <a:solidFill>
                  <a:srgbClr val="383336"/>
                </a:solidFill>
                <a:latin typeface="Century Gothic"/>
                <a:cs typeface="Century Gothic"/>
              </a:rPr>
              <a:t>sabili</a:t>
            </a:r>
            <a:r>
              <a:rPr sz="1000" dirty="0" smtClean="0">
                <a:solidFill>
                  <a:srgbClr val="383336"/>
                </a:solidFill>
                <a:latin typeface="Century Gothic"/>
                <a:cs typeface="Century Gothic"/>
              </a:rPr>
              <a:t>z</a:t>
            </a:r>
            <a:r>
              <a:rPr sz="1000" spc="-5" dirty="0" smtClean="0">
                <a:solidFill>
                  <a:srgbClr val="383336"/>
                </a:solidFill>
                <a:latin typeface="Century Gothic"/>
                <a:cs typeface="Century Gothic"/>
              </a:rPr>
              <a:t>a</a:t>
            </a:r>
            <a:r>
              <a:rPr sz="1000" dirty="0" smtClean="0">
                <a:solidFill>
                  <a:srgbClr val="383336"/>
                </a:solidFill>
                <a:latin typeface="Century Gothic"/>
                <a:cs typeface="Century Gothic"/>
              </a:rPr>
              <a:t>r-</a:t>
            </a:r>
            <a:r>
              <a:rPr sz="1000" spc="-5" dirty="0" smtClean="0">
                <a:solidFill>
                  <a:srgbClr val="383336"/>
                </a:solidFill>
                <a:latin typeface="Century Gothic"/>
                <a:cs typeface="Century Gothic"/>
              </a:rPr>
              <a:t>s</a:t>
            </a:r>
            <a:r>
              <a:rPr sz="1000" dirty="0" smtClean="0">
                <a:solidFill>
                  <a:srgbClr val="383336"/>
                </a:solidFill>
                <a:latin typeface="Century Gothic"/>
                <a:cs typeface="Century Gothic"/>
              </a:rPr>
              <a:t>e</a:t>
            </a:r>
            <a:r>
              <a:rPr sz="1000" spc="165" dirty="0" smtClean="0">
                <a:solidFill>
                  <a:srgbClr val="383336"/>
                </a:solidFill>
                <a:latin typeface="Century Gothic"/>
                <a:cs typeface="Century Gothic"/>
              </a:rPr>
              <a:t> </a:t>
            </a:r>
            <a:r>
              <a:rPr sz="1000" spc="-5" dirty="0" smtClean="0">
                <a:solidFill>
                  <a:srgbClr val="383336"/>
                </a:solidFill>
                <a:latin typeface="Century Gothic"/>
                <a:cs typeface="Century Gothic"/>
              </a:rPr>
              <a:t>p</a:t>
            </a:r>
            <a:r>
              <a:rPr sz="1000" dirty="0" smtClean="0">
                <a:solidFill>
                  <a:srgbClr val="383336"/>
                </a:solidFill>
                <a:latin typeface="Century Gothic"/>
                <a:cs typeface="Century Gothic"/>
              </a:rPr>
              <a:t>e</a:t>
            </a:r>
            <a:r>
              <a:rPr sz="1000" spc="-5" dirty="0" smtClean="0">
                <a:solidFill>
                  <a:srgbClr val="383336"/>
                </a:solidFill>
                <a:latin typeface="Century Gothic"/>
                <a:cs typeface="Century Gothic"/>
              </a:rPr>
              <a:t>la</a:t>
            </a:r>
            <a:r>
              <a:rPr lang="pt-BR" sz="1000" spc="-5" dirty="0" smtClean="0">
                <a:solidFill>
                  <a:srgbClr val="383336"/>
                </a:solidFill>
                <a:latin typeface="Century Gothic"/>
                <a:cs typeface="Century Gothic"/>
              </a:rPr>
              <a:t> </a:t>
            </a:r>
            <a:r>
              <a:rPr sz="1000" spc="-5" dirty="0" smtClean="0">
                <a:solidFill>
                  <a:srgbClr val="383336"/>
                </a:solidFill>
                <a:latin typeface="Century Gothic"/>
                <a:cs typeface="Century Gothic"/>
              </a:rPr>
              <a:t>aquisição</a:t>
            </a:r>
            <a:r>
              <a:rPr lang="pt-BR" sz="1000" spc="-5" dirty="0" smtClean="0">
                <a:solidFill>
                  <a:srgbClr val="383336"/>
                </a:solidFill>
                <a:latin typeface="Century Gothic"/>
                <a:cs typeface="Century Gothic"/>
              </a:rPr>
              <a:t> </a:t>
            </a:r>
            <a:r>
              <a:rPr sz="1000" spc="-5" dirty="0" smtClean="0">
                <a:solidFill>
                  <a:srgbClr val="383336"/>
                </a:solidFill>
                <a:latin typeface="Century Gothic"/>
                <a:cs typeface="Century Gothic"/>
              </a:rPr>
              <a:t>dos </a:t>
            </a:r>
            <a:r>
              <a:rPr sz="1000" spc="-5" dirty="0">
                <a:solidFill>
                  <a:srgbClr val="383336"/>
                </a:solidFill>
                <a:latin typeface="Century Gothic"/>
                <a:cs typeface="Century Gothic"/>
              </a:rPr>
              <a:t>materiais </a:t>
            </a:r>
            <a:r>
              <a:rPr sz="1000" dirty="0">
                <a:solidFill>
                  <a:srgbClr val="383336"/>
                </a:solidFill>
                <a:latin typeface="Century Gothic"/>
                <a:cs typeface="Century Gothic"/>
              </a:rPr>
              <a:t>e </a:t>
            </a:r>
            <a:r>
              <a:rPr sz="1000" spc="-5" dirty="0" smtClean="0">
                <a:solidFill>
                  <a:srgbClr val="383336"/>
                </a:solidFill>
                <a:latin typeface="Century Gothic"/>
                <a:cs typeface="Century Gothic"/>
              </a:rPr>
              <a:t>pelos</a:t>
            </a:r>
            <a:r>
              <a:rPr lang="pt-BR" sz="1000" spc="-5" dirty="0" smtClean="0">
                <a:solidFill>
                  <a:srgbClr val="383336"/>
                </a:solidFill>
                <a:latin typeface="Century Gothic"/>
                <a:cs typeface="Century Gothic"/>
              </a:rPr>
              <a:t> </a:t>
            </a:r>
            <a:r>
              <a:rPr sz="1000" dirty="0" smtClean="0">
                <a:solidFill>
                  <a:srgbClr val="383336"/>
                </a:solidFill>
                <a:latin typeface="Century Gothic"/>
                <a:cs typeface="Century Gothic"/>
              </a:rPr>
              <a:t>documentos </a:t>
            </a:r>
            <a:r>
              <a:rPr sz="1000" dirty="0">
                <a:solidFill>
                  <a:srgbClr val="383336"/>
                </a:solidFill>
                <a:latin typeface="Century Gothic"/>
                <a:cs typeface="Century Gothic"/>
              </a:rPr>
              <a:t>comprobatórios </a:t>
            </a:r>
            <a:r>
              <a:rPr sz="1000" dirty="0" smtClean="0">
                <a:solidFill>
                  <a:srgbClr val="383336"/>
                </a:solidFill>
                <a:latin typeface="Century Gothic"/>
                <a:cs typeface="Century Gothic"/>
              </a:rPr>
              <a:t>de</a:t>
            </a:r>
            <a:r>
              <a:rPr lang="pt-BR" sz="1000" dirty="0" smtClean="0">
                <a:solidFill>
                  <a:srgbClr val="383336"/>
                </a:solidFill>
                <a:latin typeface="Century Gothic"/>
                <a:cs typeface="Century Gothic"/>
              </a:rPr>
              <a:t> </a:t>
            </a:r>
            <a:r>
              <a:rPr sz="1000" dirty="0" smtClean="0">
                <a:solidFill>
                  <a:srgbClr val="383336"/>
                </a:solidFill>
                <a:latin typeface="Century Gothic"/>
                <a:cs typeface="Century Gothic"/>
              </a:rPr>
              <a:t>gastos</a:t>
            </a:r>
            <a:r>
              <a:rPr sz="1000" dirty="0">
                <a:solidFill>
                  <a:srgbClr val="383336"/>
                </a:solidFill>
                <a:latin typeface="Century Gothic"/>
                <a:cs typeface="Century Gothic"/>
              </a:rPr>
              <a:t>, durante </a:t>
            </a:r>
            <a:r>
              <a:rPr sz="1000" spc="-5" dirty="0">
                <a:solidFill>
                  <a:srgbClr val="383336"/>
                </a:solidFill>
                <a:latin typeface="Century Gothic"/>
                <a:cs typeface="Century Gothic"/>
              </a:rPr>
              <a:t>a </a:t>
            </a:r>
            <a:r>
              <a:rPr sz="1000" dirty="0">
                <a:solidFill>
                  <a:srgbClr val="383336"/>
                </a:solidFill>
                <a:latin typeface="Century Gothic"/>
                <a:cs typeface="Century Gothic"/>
              </a:rPr>
              <a:t>execução do  projeto, atentando </a:t>
            </a:r>
            <a:r>
              <a:rPr sz="1000" spc="-5" dirty="0">
                <a:solidFill>
                  <a:srgbClr val="383336"/>
                </a:solidFill>
                <a:latin typeface="Century Gothic"/>
                <a:cs typeface="Century Gothic"/>
              </a:rPr>
              <a:t>para </a:t>
            </a:r>
            <a:r>
              <a:rPr sz="1000" dirty="0">
                <a:solidFill>
                  <a:srgbClr val="383336"/>
                </a:solidFill>
                <a:latin typeface="Century Gothic"/>
                <a:cs typeface="Century Gothic"/>
              </a:rPr>
              <a:t>que </a:t>
            </a:r>
            <a:r>
              <a:rPr sz="1000" spc="-5" dirty="0">
                <a:solidFill>
                  <a:srgbClr val="383336"/>
                </a:solidFill>
                <a:latin typeface="Century Gothic"/>
                <a:cs typeface="Century Gothic"/>
              </a:rPr>
              <a:t>as  </a:t>
            </a:r>
            <a:r>
              <a:rPr sz="1000" spc="15" dirty="0">
                <a:solidFill>
                  <a:srgbClr val="383336"/>
                </a:solidFill>
                <a:latin typeface="Century Gothic"/>
                <a:cs typeface="Century Gothic"/>
              </a:rPr>
              <a:t>notas </a:t>
            </a:r>
            <a:r>
              <a:rPr sz="1000" spc="20" dirty="0">
                <a:solidFill>
                  <a:srgbClr val="383336"/>
                </a:solidFill>
                <a:latin typeface="Century Gothic"/>
                <a:cs typeface="Century Gothic"/>
              </a:rPr>
              <a:t>fiscais, </a:t>
            </a:r>
            <a:r>
              <a:rPr sz="1000" spc="10" dirty="0">
                <a:solidFill>
                  <a:srgbClr val="383336"/>
                </a:solidFill>
                <a:latin typeface="Century Gothic"/>
                <a:cs typeface="Century Gothic"/>
              </a:rPr>
              <a:t>de </a:t>
            </a:r>
            <a:r>
              <a:rPr sz="1000" spc="20" dirty="0">
                <a:solidFill>
                  <a:srgbClr val="383336"/>
                </a:solidFill>
                <a:latin typeface="Century Gothic"/>
                <a:cs typeface="Century Gothic"/>
              </a:rPr>
              <a:t>aquisição </a:t>
            </a:r>
            <a:r>
              <a:rPr sz="1000" dirty="0">
                <a:solidFill>
                  <a:srgbClr val="383336"/>
                </a:solidFill>
                <a:latin typeface="Century Gothic"/>
                <a:cs typeface="Century Gothic"/>
              </a:rPr>
              <a:t>e  </a:t>
            </a:r>
            <a:r>
              <a:rPr sz="1000" spc="25" dirty="0">
                <a:solidFill>
                  <a:srgbClr val="383336"/>
                </a:solidFill>
                <a:latin typeface="Century Gothic"/>
                <a:cs typeface="Century Gothic"/>
              </a:rPr>
              <a:t>prestação </a:t>
            </a:r>
            <a:r>
              <a:rPr sz="1000" spc="15" dirty="0">
                <a:solidFill>
                  <a:srgbClr val="383336"/>
                </a:solidFill>
                <a:latin typeface="Century Gothic"/>
                <a:cs typeface="Century Gothic"/>
              </a:rPr>
              <a:t>de </a:t>
            </a:r>
            <a:r>
              <a:rPr sz="1000" spc="25" dirty="0">
                <a:solidFill>
                  <a:srgbClr val="383336"/>
                </a:solidFill>
                <a:latin typeface="Century Gothic"/>
                <a:cs typeface="Century Gothic"/>
              </a:rPr>
              <a:t>serviços, </a:t>
            </a:r>
            <a:r>
              <a:rPr sz="1000" spc="20" dirty="0">
                <a:solidFill>
                  <a:srgbClr val="383336"/>
                </a:solidFill>
                <a:latin typeface="Century Gothic"/>
                <a:cs typeface="Century Gothic"/>
              </a:rPr>
              <a:t>sejam  </a:t>
            </a:r>
            <a:r>
              <a:rPr sz="1000" spc="-5" dirty="0">
                <a:solidFill>
                  <a:srgbClr val="383336"/>
                </a:solidFill>
                <a:latin typeface="Century Gothic"/>
                <a:cs typeface="Century Gothic"/>
              </a:rPr>
              <a:t>emitidas</a:t>
            </a:r>
            <a:r>
              <a:rPr sz="1000" spc="-120" dirty="0">
                <a:solidFill>
                  <a:srgbClr val="383336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383336"/>
                </a:solidFill>
                <a:latin typeface="Century Gothic"/>
                <a:cs typeface="Century Gothic"/>
              </a:rPr>
              <a:t>em</a:t>
            </a:r>
            <a:r>
              <a:rPr sz="1000" spc="-114" dirty="0">
                <a:solidFill>
                  <a:srgbClr val="383336"/>
                </a:solidFill>
                <a:latin typeface="Century Gothic"/>
                <a:cs typeface="Century Gothic"/>
              </a:rPr>
              <a:t> </a:t>
            </a:r>
            <a:r>
              <a:rPr sz="1000" spc="-5" dirty="0">
                <a:solidFill>
                  <a:srgbClr val="383336"/>
                </a:solidFill>
                <a:latin typeface="Century Gothic"/>
                <a:cs typeface="Century Gothic"/>
              </a:rPr>
              <a:t>seu</a:t>
            </a:r>
            <a:r>
              <a:rPr sz="1000" spc="-114" dirty="0">
                <a:solidFill>
                  <a:srgbClr val="383336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383336"/>
                </a:solidFill>
                <a:latin typeface="Century Gothic"/>
                <a:cs typeface="Century Gothic"/>
              </a:rPr>
              <a:t>nome.</a:t>
            </a:r>
            <a:endParaRPr sz="1000" dirty="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4456" y="4476549"/>
            <a:ext cx="2990598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150" marR="5080" indent="-171450" algn="just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sz="1000" dirty="0" smtClean="0">
                <a:solidFill>
                  <a:srgbClr val="383336"/>
                </a:solidFill>
                <a:latin typeface="Century Gothic"/>
                <a:cs typeface="Century Gothic"/>
              </a:rPr>
              <a:t>Re</a:t>
            </a:r>
            <a:r>
              <a:rPr sz="1000" spc="-5" dirty="0" smtClean="0">
                <a:solidFill>
                  <a:srgbClr val="383336"/>
                </a:solidFill>
                <a:latin typeface="Century Gothic"/>
                <a:cs typeface="Century Gothic"/>
              </a:rPr>
              <a:t>sp</a:t>
            </a:r>
            <a:r>
              <a:rPr sz="1000" dirty="0" smtClean="0">
                <a:solidFill>
                  <a:srgbClr val="383336"/>
                </a:solidFill>
                <a:latin typeface="Century Gothic"/>
                <a:cs typeface="Century Gothic"/>
              </a:rPr>
              <a:t>on</a:t>
            </a:r>
            <a:r>
              <a:rPr sz="1000" spc="-5" dirty="0" smtClean="0">
                <a:solidFill>
                  <a:srgbClr val="383336"/>
                </a:solidFill>
                <a:latin typeface="Century Gothic"/>
                <a:cs typeface="Century Gothic"/>
              </a:rPr>
              <a:t>sabili</a:t>
            </a:r>
            <a:r>
              <a:rPr sz="1000" dirty="0" smtClean="0">
                <a:solidFill>
                  <a:srgbClr val="383336"/>
                </a:solidFill>
                <a:latin typeface="Century Gothic"/>
                <a:cs typeface="Century Gothic"/>
              </a:rPr>
              <a:t>z</a:t>
            </a:r>
            <a:r>
              <a:rPr sz="1000" spc="-5" dirty="0" smtClean="0">
                <a:solidFill>
                  <a:srgbClr val="383336"/>
                </a:solidFill>
                <a:latin typeface="Century Gothic"/>
                <a:cs typeface="Century Gothic"/>
              </a:rPr>
              <a:t>a</a:t>
            </a:r>
            <a:r>
              <a:rPr sz="1000" dirty="0" smtClean="0">
                <a:solidFill>
                  <a:srgbClr val="383336"/>
                </a:solidFill>
                <a:latin typeface="Century Gothic"/>
                <a:cs typeface="Century Gothic"/>
              </a:rPr>
              <a:t>r-</a:t>
            </a:r>
            <a:r>
              <a:rPr sz="1000" spc="-5" dirty="0" smtClean="0">
                <a:solidFill>
                  <a:srgbClr val="383336"/>
                </a:solidFill>
                <a:latin typeface="Century Gothic"/>
                <a:cs typeface="Century Gothic"/>
              </a:rPr>
              <a:t>s</a:t>
            </a:r>
            <a:r>
              <a:rPr sz="1000" dirty="0" smtClean="0">
                <a:solidFill>
                  <a:srgbClr val="383336"/>
                </a:solidFill>
                <a:latin typeface="Century Gothic"/>
                <a:cs typeface="Century Gothic"/>
              </a:rPr>
              <a:t>e</a:t>
            </a:r>
            <a:r>
              <a:rPr sz="1000" spc="165" dirty="0" smtClean="0">
                <a:solidFill>
                  <a:srgbClr val="383336"/>
                </a:solidFill>
                <a:latin typeface="Century Gothic"/>
                <a:cs typeface="Century Gothic"/>
              </a:rPr>
              <a:t> </a:t>
            </a:r>
            <a:r>
              <a:rPr sz="1000" spc="-5" dirty="0" smtClean="0">
                <a:solidFill>
                  <a:srgbClr val="383336"/>
                </a:solidFill>
                <a:latin typeface="Century Gothic"/>
                <a:cs typeface="Century Gothic"/>
              </a:rPr>
              <a:t>p</a:t>
            </a:r>
            <a:r>
              <a:rPr sz="1000" dirty="0" smtClean="0">
                <a:solidFill>
                  <a:srgbClr val="383336"/>
                </a:solidFill>
                <a:latin typeface="Century Gothic"/>
                <a:cs typeface="Century Gothic"/>
              </a:rPr>
              <a:t>e</a:t>
            </a:r>
            <a:r>
              <a:rPr sz="1000" spc="-5" dirty="0" smtClean="0">
                <a:solidFill>
                  <a:srgbClr val="383336"/>
                </a:solidFill>
                <a:latin typeface="Century Gothic"/>
                <a:cs typeface="Century Gothic"/>
              </a:rPr>
              <a:t>la  </a:t>
            </a:r>
            <a:r>
              <a:rPr sz="1000" spc="-5" dirty="0">
                <a:solidFill>
                  <a:srgbClr val="383336"/>
                </a:solidFill>
                <a:latin typeface="Century Gothic"/>
                <a:cs typeface="Century Gothic"/>
              </a:rPr>
              <a:t>elaboração </a:t>
            </a:r>
            <a:r>
              <a:rPr sz="1000" dirty="0">
                <a:solidFill>
                  <a:srgbClr val="383336"/>
                </a:solidFill>
                <a:latin typeface="Century Gothic"/>
                <a:cs typeface="Century Gothic"/>
              </a:rPr>
              <a:t>e </a:t>
            </a:r>
            <a:r>
              <a:rPr sz="1000" spc="-5" dirty="0">
                <a:solidFill>
                  <a:srgbClr val="383336"/>
                </a:solidFill>
                <a:latin typeface="Century Gothic"/>
                <a:cs typeface="Century Gothic"/>
              </a:rPr>
              <a:t>envio dos</a:t>
            </a:r>
            <a:r>
              <a:rPr sz="1000" spc="-135" dirty="0">
                <a:solidFill>
                  <a:srgbClr val="383336"/>
                </a:solidFill>
                <a:latin typeface="Century Gothic"/>
                <a:cs typeface="Century Gothic"/>
              </a:rPr>
              <a:t> </a:t>
            </a:r>
            <a:r>
              <a:rPr sz="1000" spc="-5" dirty="0" smtClean="0">
                <a:solidFill>
                  <a:srgbClr val="383336"/>
                </a:solidFill>
                <a:latin typeface="Century Gothic"/>
                <a:cs typeface="Century Gothic"/>
              </a:rPr>
              <a:t>Relatórios </a:t>
            </a:r>
            <a:r>
              <a:rPr sz="1000" spc="-5" dirty="0">
                <a:solidFill>
                  <a:srgbClr val="383336"/>
                </a:solidFill>
                <a:latin typeface="Century Gothic"/>
                <a:cs typeface="Century Gothic"/>
              </a:rPr>
              <a:t>Parcial, Final </a:t>
            </a:r>
            <a:r>
              <a:rPr sz="1000" dirty="0">
                <a:solidFill>
                  <a:srgbClr val="383336"/>
                </a:solidFill>
                <a:latin typeface="Century Gothic"/>
                <a:cs typeface="Century Gothic"/>
              </a:rPr>
              <a:t>e de Prestação </a:t>
            </a:r>
            <a:r>
              <a:rPr sz="1000" dirty="0" smtClean="0">
                <a:solidFill>
                  <a:srgbClr val="383336"/>
                </a:solidFill>
                <a:latin typeface="Century Gothic"/>
                <a:cs typeface="Century Gothic"/>
              </a:rPr>
              <a:t>de</a:t>
            </a:r>
            <a:r>
              <a:rPr lang="pt-BR" sz="1000" dirty="0" smtClean="0">
                <a:solidFill>
                  <a:srgbClr val="383336"/>
                </a:solidFill>
                <a:latin typeface="Century Gothic"/>
                <a:cs typeface="Century Gothic"/>
              </a:rPr>
              <a:t> </a:t>
            </a:r>
            <a:r>
              <a:rPr sz="1000" spc="75" dirty="0" smtClean="0">
                <a:solidFill>
                  <a:srgbClr val="383336"/>
                </a:solidFill>
                <a:latin typeface="Century Gothic"/>
                <a:cs typeface="Century Gothic"/>
              </a:rPr>
              <a:t>Contas</a:t>
            </a:r>
            <a:r>
              <a:rPr sz="1000" spc="75" dirty="0">
                <a:solidFill>
                  <a:srgbClr val="383336"/>
                </a:solidFill>
                <a:latin typeface="Century Gothic"/>
                <a:cs typeface="Century Gothic"/>
              </a:rPr>
              <a:t>, </a:t>
            </a:r>
            <a:r>
              <a:rPr sz="1000" spc="80" dirty="0">
                <a:solidFill>
                  <a:srgbClr val="383336"/>
                </a:solidFill>
                <a:latin typeface="Century Gothic"/>
                <a:cs typeface="Century Gothic"/>
              </a:rPr>
              <a:t>acompanhados </a:t>
            </a:r>
            <a:r>
              <a:rPr sz="1000" spc="45" dirty="0">
                <a:solidFill>
                  <a:srgbClr val="383336"/>
                </a:solidFill>
                <a:latin typeface="Century Gothic"/>
                <a:cs typeface="Century Gothic"/>
              </a:rPr>
              <a:t>de  documentos</a:t>
            </a:r>
            <a:r>
              <a:rPr sz="1000" spc="285" dirty="0">
                <a:solidFill>
                  <a:srgbClr val="383336"/>
                </a:solidFill>
                <a:latin typeface="Century Gothic"/>
                <a:cs typeface="Century Gothic"/>
              </a:rPr>
              <a:t> </a:t>
            </a:r>
            <a:r>
              <a:rPr sz="1000" spc="50" dirty="0" smtClean="0">
                <a:solidFill>
                  <a:srgbClr val="383336"/>
                </a:solidFill>
                <a:latin typeface="Century Gothic"/>
                <a:cs typeface="Century Gothic"/>
              </a:rPr>
              <a:t>comprobatórios</a:t>
            </a:r>
            <a:r>
              <a:rPr lang="pt-BR" sz="1000" spc="50" dirty="0" smtClean="0">
                <a:solidFill>
                  <a:srgbClr val="383336"/>
                </a:solidFill>
                <a:latin typeface="Century Gothic"/>
                <a:cs typeface="Century Gothic"/>
              </a:rPr>
              <a:t> de gastos</a:t>
            </a:r>
            <a:r>
              <a:rPr sz="1000" spc="50" dirty="0" smtClean="0">
                <a:solidFill>
                  <a:srgbClr val="383336"/>
                </a:solidFill>
                <a:latin typeface="Century Gothic"/>
                <a:cs typeface="Century Gothic"/>
              </a:rPr>
              <a:t>,</a:t>
            </a:r>
            <a:endParaRPr sz="1000" dirty="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908238" y="213530"/>
            <a:ext cx="3021927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000" spc="-5" dirty="0">
                <a:solidFill>
                  <a:srgbClr val="383336"/>
                </a:solidFill>
                <a:latin typeface="Century Gothic"/>
                <a:cs typeface="Century Gothic"/>
              </a:rPr>
              <a:t>a/ao </a:t>
            </a:r>
            <a:r>
              <a:rPr sz="1000" dirty="0">
                <a:solidFill>
                  <a:srgbClr val="383336"/>
                </a:solidFill>
                <a:latin typeface="Century Gothic"/>
                <a:cs typeface="Century Gothic"/>
              </a:rPr>
              <a:t>Diretoria/Departamento </a:t>
            </a:r>
            <a:r>
              <a:rPr sz="1000" spc="-5" dirty="0">
                <a:solidFill>
                  <a:srgbClr val="383336"/>
                </a:solidFill>
                <a:latin typeface="Century Gothic"/>
                <a:cs typeface="Century Gothic"/>
              </a:rPr>
              <a:t>de  </a:t>
            </a:r>
            <a:r>
              <a:rPr sz="1000" dirty="0">
                <a:solidFill>
                  <a:srgbClr val="383336"/>
                </a:solidFill>
                <a:latin typeface="Century Gothic"/>
                <a:cs typeface="Century Gothic"/>
              </a:rPr>
              <a:t>Ensino, nos prazos estabelecidos  </a:t>
            </a:r>
            <a:r>
              <a:rPr sz="1000" spc="-5" dirty="0">
                <a:solidFill>
                  <a:srgbClr val="383336"/>
                </a:solidFill>
                <a:latin typeface="Century Gothic"/>
                <a:cs typeface="Century Gothic"/>
              </a:rPr>
              <a:t>no</a:t>
            </a:r>
            <a:r>
              <a:rPr sz="1000" spc="-120" dirty="0">
                <a:solidFill>
                  <a:srgbClr val="383336"/>
                </a:solidFill>
                <a:latin typeface="Century Gothic"/>
                <a:cs typeface="Century Gothic"/>
              </a:rPr>
              <a:t> </a:t>
            </a:r>
            <a:r>
              <a:rPr sz="1000" spc="-5" dirty="0">
                <a:solidFill>
                  <a:srgbClr val="383336"/>
                </a:solidFill>
                <a:latin typeface="Century Gothic"/>
                <a:cs typeface="Century Gothic"/>
              </a:rPr>
              <a:t>Edital.</a:t>
            </a:r>
            <a:endParaRPr sz="1000" dirty="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908002" y="642855"/>
            <a:ext cx="3022822" cy="109004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150" marR="5080" indent="-171450" algn="just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sz="1000" spc="55" dirty="0" smtClean="0">
                <a:solidFill>
                  <a:srgbClr val="383336"/>
                </a:solidFill>
                <a:latin typeface="Century Gothic"/>
                <a:cs typeface="Century Gothic"/>
              </a:rPr>
              <a:t>Repassar</a:t>
            </a:r>
            <a:r>
              <a:rPr sz="1000" spc="55" dirty="0">
                <a:solidFill>
                  <a:srgbClr val="383336"/>
                </a:solidFill>
                <a:latin typeface="Century Gothic"/>
                <a:cs typeface="Century Gothic"/>
              </a:rPr>
              <a:t>, </a:t>
            </a:r>
            <a:r>
              <a:rPr sz="1000" dirty="0">
                <a:solidFill>
                  <a:srgbClr val="383336"/>
                </a:solidFill>
                <a:latin typeface="Century Gothic"/>
                <a:cs typeface="Century Gothic"/>
              </a:rPr>
              <a:t>mediante </a:t>
            </a:r>
            <a:r>
              <a:rPr sz="1000" spc="-5" dirty="0">
                <a:solidFill>
                  <a:srgbClr val="383336"/>
                </a:solidFill>
                <a:latin typeface="Century Gothic"/>
                <a:cs typeface="Century Gothic"/>
              </a:rPr>
              <a:t>assinatura  </a:t>
            </a:r>
            <a:r>
              <a:rPr sz="1000" dirty="0">
                <a:solidFill>
                  <a:srgbClr val="383336"/>
                </a:solidFill>
                <a:latin typeface="Century Gothic"/>
                <a:cs typeface="Century Gothic"/>
              </a:rPr>
              <a:t>de termo específico, ao </a:t>
            </a:r>
            <a:r>
              <a:rPr sz="1000" spc="-5" dirty="0">
                <a:solidFill>
                  <a:srgbClr val="383336"/>
                </a:solidFill>
                <a:latin typeface="Century Gothic"/>
                <a:cs typeface="Century Gothic"/>
              </a:rPr>
              <a:t>final da  execução </a:t>
            </a:r>
            <a:r>
              <a:rPr sz="1000" dirty="0">
                <a:solidFill>
                  <a:srgbClr val="383336"/>
                </a:solidFill>
                <a:latin typeface="Century Gothic"/>
                <a:cs typeface="Century Gothic"/>
              </a:rPr>
              <a:t>do projeto, o </a:t>
            </a:r>
            <a:r>
              <a:rPr sz="1000" spc="-5" dirty="0">
                <a:solidFill>
                  <a:srgbClr val="383336"/>
                </a:solidFill>
                <a:latin typeface="Century Gothic"/>
                <a:cs typeface="Century Gothic"/>
              </a:rPr>
              <a:t>material  </a:t>
            </a:r>
            <a:r>
              <a:rPr sz="1000" dirty="0">
                <a:solidFill>
                  <a:srgbClr val="383336"/>
                </a:solidFill>
                <a:latin typeface="Century Gothic"/>
                <a:cs typeface="Century Gothic"/>
              </a:rPr>
              <a:t>permanente e/ou o produzido  </a:t>
            </a:r>
            <a:r>
              <a:rPr sz="1000" spc="-5" dirty="0">
                <a:solidFill>
                  <a:srgbClr val="383336"/>
                </a:solidFill>
                <a:latin typeface="Century Gothic"/>
                <a:cs typeface="Century Gothic"/>
              </a:rPr>
              <a:t>com </a:t>
            </a:r>
            <a:r>
              <a:rPr sz="1000" dirty="0">
                <a:solidFill>
                  <a:srgbClr val="383336"/>
                </a:solidFill>
                <a:latin typeface="Century Gothic"/>
                <a:cs typeface="Century Gothic"/>
              </a:rPr>
              <a:t>recursos </a:t>
            </a:r>
            <a:r>
              <a:rPr sz="1000" spc="-5" dirty="0">
                <a:solidFill>
                  <a:srgbClr val="383336"/>
                </a:solidFill>
                <a:latin typeface="Century Gothic"/>
                <a:cs typeface="Century Gothic"/>
              </a:rPr>
              <a:t>do INOVA, à/ao  </a:t>
            </a:r>
            <a:r>
              <a:rPr sz="1000" spc="100" dirty="0">
                <a:solidFill>
                  <a:srgbClr val="383336"/>
                </a:solidFill>
                <a:latin typeface="Century Gothic"/>
                <a:cs typeface="Century Gothic"/>
              </a:rPr>
              <a:t>Diretoria/ </a:t>
            </a:r>
            <a:r>
              <a:rPr sz="1000" spc="105" dirty="0">
                <a:solidFill>
                  <a:srgbClr val="383336"/>
                </a:solidFill>
                <a:latin typeface="Century Gothic"/>
                <a:cs typeface="Century Gothic"/>
              </a:rPr>
              <a:t>Departamento</a:t>
            </a:r>
            <a:r>
              <a:rPr sz="1000" spc="355" dirty="0">
                <a:solidFill>
                  <a:srgbClr val="383336"/>
                </a:solidFill>
                <a:latin typeface="Century Gothic"/>
                <a:cs typeface="Century Gothic"/>
              </a:rPr>
              <a:t> </a:t>
            </a:r>
            <a:r>
              <a:rPr sz="1000" spc="55" dirty="0">
                <a:solidFill>
                  <a:srgbClr val="383336"/>
                </a:solidFill>
                <a:latin typeface="Century Gothic"/>
                <a:cs typeface="Century Gothic"/>
              </a:rPr>
              <a:t>de  </a:t>
            </a:r>
            <a:r>
              <a:rPr sz="1000" spc="15" dirty="0">
                <a:solidFill>
                  <a:srgbClr val="383336"/>
                </a:solidFill>
                <a:latin typeface="Century Gothic"/>
                <a:cs typeface="Century Gothic"/>
              </a:rPr>
              <a:t>Ensino, </a:t>
            </a:r>
            <a:r>
              <a:rPr sz="1000" spc="10" dirty="0">
                <a:solidFill>
                  <a:srgbClr val="383336"/>
                </a:solidFill>
                <a:latin typeface="Century Gothic"/>
                <a:cs typeface="Century Gothic"/>
              </a:rPr>
              <a:t>para </a:t>
            </a:r>
            <a:r>
              <a:rPr sz="1000" spc="15" dirty="0">
                <a:solidFill>
                  <a:srgbClr val="383336"/>
                </a:solidFill>
                <a:latin typeface="Century Gothic"/>
                <a:cs typeface="Century Gothic"/>
              </a:rPr>
              <a:t>guarda </a:t>
            </a:r>
            <a:r>
              <a:rPr sz="1000" dirty="0">
                <a:solidFill>
                  <a:srgbClr val="383336"/>
                </a:solidFill>
                <a:latin typeface="Century Gothic"/>
                <a:cs typeface="Century Gothic"/>
              </a:rPr>
              <a:t>e </a:t>
            </a:r>
            <a:r>
              <a:rPr sz="1000" spc="15" dirty="0">
                <a:solidFill>
                  <a:srgbClr val="383336"/>
                </a:solidFill>
                <a:latin typeface="Century Gothic"/>
                <a:cs typeface="Century Gothic"/>
              </a:rPr>
              <a:t>outras  </a:t>
            </a:r>
            <a:r>
              <a:rPr sz="1000" spc="-5" dirty="0" smtClean="0">
                <a:solidFill>
                  <a:srgbClr val="383336"/>
                </a:solidFill>
                <a:latin typeface="Century Gothic"/>
                <a:cs typeface="Century Gothic"/>
              </a:rPr>
              <a:t>p</a:t>
            </a:r>
            <a:r>
              <a:rPr sz="1000" dirty="0" smtClean="0">
                <a:solidFill>
                  <a:srgbClr val="383336"/>
                </a:solidFill>
                <a:latin typeface="Century Gothic"/>
                <a:cs typeface="Century Gothic"/>
              </a:rPr>
              <a:t>ro</a:t>
            </a:r>
            <a:r>
              <a:rPr sz="1000" spc="-5" dirty="0" smtClean="0">
                <a:solidFill>
                  <a:srgbClr val="383336"/>
                </a:solidFill>
                <a:latin typeface="Century Gothic"/>
                <a:cs typeface="Century Gothic"/>
              </a:rPr>
              <a:t>vi</a:t>
            </a:r>
            <a:r>
              <a:rPr sz="1000" dirty="0" smtClean="0">
                <a:solidFill>
                  <a:srgbClr val="383336"/>
                </a:solidFill>
                <a:latin typeface="Century Gothic"/>
                <a:cs typeface="Century Gothic"/>
              </a:rPr>
              <a:t>dênc</a:t>
            </a:r>
            <a:r>
              <a:rPr sz="1000" spc="-5" dirty="0" smtClean="0">
                <a:solidFill>
                  <a:srgbClr val="383336"/>
                </a:solidFill>
                <a:latin typeface="Century Gothic"/>
                <a:cs typeface="Century Gothic"/>
              </a:rPr>
              <a:t>ias</a:t>
            </a:r>
            <a:r>
              <a:rPr sz="1000" spc="195" dirty="0" smtClean="0">
                <a:solidFill>
                  <a:srgbClr val="383336"/>
                </a:solidFill>
                <a:latin typeface="Century Gothic"/>
                <a:cs typeface="Century Gothic"/>
              </a:rPr>
              <a:t> </a:t>
            </a:r>
            <a:r>
              <a:rPr sz="1000" dirty="0" smtClean="0">
                <a:solidFill>
                  <a:srgbClr val="383336"/>
                </a:solidFill>
                <a:latin typeface="Century Gothic"/>
                <a:cs typeface="Century Gothic"/>
              </a:rPr>
              <a:t>re</a:t>
            </a:r>
            <a:r>
              <a:rPr sz="1000" spc="-5" dirty="0" smtClean="0">
                <a:solidFill>
                  <a:srgbClr val="383336"/>
                </a:solidFill>
                <a:latin typeface="Century Gothic"/>
                <a:cs typeface="Century Gothic"/>
              </a:rPr>
              <a:t>la</a:t>
            </a:r>
            <a:r>
              <a:rPr sz="1000" dirty="0" smtClean="0">
                <a:solidFill>
                  <a:srgbClr val="383336"/>
                </a:solidFill>
                <a:latin typeface="Century Gothic"/>
                <a:cs typeface="Century Gothic"/>
              </a:rPr>
              <a:t>t</a:t>
            </a:r>
            <a:r>
              <a:rPr sz="1000" spc="-5" dirty="0" smtClean="0">
                <a:solidFill>
                  <a:srgbClr val="383336"/>
                </a:solidFill>
                <a:latin typeface="Century Gothic"/>
                <a:cs typeface="Century Gothic"/>
              </a:rPr>
              <a:t>ivas</a:t>
            </a:r>
            <a:r>
              <a:rPr sz="1000" spc="195" dirty="0" smtClean="0">
                <a:solidFill>
                  <a:srgbClr val="383336"/>
                </a:solidFill>
                <a:latin typeface="Century Gothic"/>
                <a:cs typeface="Century Gothic"/>
              </a:rPr>
              <a:t> </a:t>
            </a:r>
            <a:r>
              <a:rPr sz="1000" spc="-5" dirty="0">
                <a:solidFill>
                  <a:srgbClr val="383336"/>
                </a:solidFill>
                <a:latin typeface="Century Gothic"/>
                <a:cs typeface="Century Gothic"/>
              </a:rPr>
              <a:t>a  </a:t>
            </a:r>
            <a:r>
              <a:rPr sz="1000" dirty="0">
                <a:solidFill>
                  <a:srgbClr val="383336"/>
                </a:solidFill>
                <a:latin typeface="Century Gothic"/>
                <a:cs typeface="Century Gothic"/>
              </a:rPr>
              <a:t>tombamento.</a:t>
            </a:r>
            <a:endParaRPr sz="1000" dirty="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907993" y="1716173"/>
            <a:ext cx="3021927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150" marR="5080" indent="-171450" algn="just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sz="1000" spc="60" dirty="0" smtClean="0">
                <a:solidFill>
                  <a:srgbClr val="383336"/>
                </a:solidFill>
                <a:latin typeface="Century Gothic"/>
                <a:cs typeface="Century Gothic"/>
              </a:rPr>
              <a:t>Garantir </a:t>
            </a:r>
            <a:r>
              <a:rPr sz="1000" dirty="0">
                <a:solidFill>
                  <a:srgbClr val="383336"/>
                </a:solidFill>
                <a:latin typeface="Century Gothic"/>
                <a:cs typeface="Century Gothic"/>
              </a:rPr>
              <a:t>que </a:t>
            </a:r>
            <a:r>
              <a:rPr sz="1000" spc="-5" dirty="0">
                <a:solidFill>
                  <a:srgbClr val="383336"/>
                </a:solidFill>
                <a:latin typeface="Century Gothic"/>
                <a:cs typeface="Century Gothic"/>
              </a:rPr>
              <a:t>os resultados </a:t>
            </a:r>
            <a:r>
              <a:rPr sz="1000" dirty="0" smtClean="0">
                <a:solidFill>
                  <a:srgbClr val="383336"/>
                </a:solidFill>
                <a:latin typeface="Century Gothic"/>
                <a:cs typeface="Century Gothic"/>
              </a:rPr>
              <a:t>do</a:t>
            </a:r>
            <a:r>
              <a:rPr lang="pt-BR" sz="1000" dirty="0" smtClean="0">
                <a:solidFill>
                  <a:srgbClr val="383336"/>
                </a:solidFill>
                <a:latin typeface="Century Gothic"/>
                <a:cs typeface="Century Gothic"/>
              </a:rPr>
              <a:t> </a:t>
            </a:r>
            <a:r>
              <a:rPr sz="1000" dirty="0" smtClean="0">
                <a:solidFill>
                  <a:srgbClr val="383336"/>
                </a:solidFill>
                <a:latin typeface="Century Gothic"/>
                <a:cs typeface="Century Gothic"/>
              </a:rPr>
              <a:t>projeto</a:t>
            </a:r>
            <a:r>
              <a:rPr sz="1000" dirty="0">
                <a:solidFill>
                  <a:srgbClr val="383336"/>
                </a:solidFill>
                <a:latin typeface="Century Gothic"/>
                <a:cs typeface="Century Gothic"/>
              </a:rPr>
              <a:t>, </a:t>
            </a:r>
            <a:r>
              <a:rPr sz="1000" spc="-5" dirty="0">
                <a:solidFill>
                  <a:srgbClr val="383336"/>
                </a:solidFill>
                <a:latin typeface="Century Gothic"/>
                <a:cs typeface="Century Gothic"/>
              </a:rPr>
              <a:t>parciais </a:t>
            </a:r>
            <a:r>
              <a:rPr sz="1000" dirty="0">
                <a:solidFill>
                  <a:srgbClr val="383336"/>
                </a:solidFill>
                <a:latin typeface="Century Gothic"/>
                <a:cs typeface="Century Gothic"/>
              </a:rPr>
              <a:t>e/ou </a:t>
            </a:r>
            <a:r>
              <a:rPr sz="1000" spc="-5" dirty="0">
                <a:solidFill>
                  <a:srgbClr val="383336"/>
                </a:solidFill>
                <a:latin typeface="Century Gothic"/>
                <a:cs typeface="Century Gothic"/>
              </a:rPr>
              <a:t>finais, sejam  apresentados </a:t>
            </a:r>
            <a:r>
              <a:rPr sz="1000" dirty="0">
                <a:solidFill>
                  <a:srgbClr val="383336"/>
                </a:solidFill>
                <a:latin typeface="Century Gothic"/>
                <a:cs typeface="Century Gothic"/>
              </a:rPr>
              <a:t>no FORINT, no ano  de</a:t>
            </a:r>
            <a:r>
              <a:rPr sz="1000" spc="-120" dirty="0">
                <a:solidFill>
                  <a:srgbClr val="383336"/>
                </a:solidFill>
                <a:latin typeface="Century Gothic"/>
                <a:cs typeface="Century Gothic"/>
              </a:rPr>
              <a:t> </a:t>
            </a:r>
            <a:r>
              <a:rPr sz="1000" spc="-5" dirty="0">
                <a:solidFill>
                  <a:srgbClr val="383336"/>
                </a:solidFill>
                <a:latin typeface="Century Gothic"/>
                <a:cs typeface="Century Gothic"/>
              </a:rPr>
              <a:t>vigência</a:t>
            </a:r>
            <a:r>
              <a:rPr sz="1000" spc="-114" dirty="0">
                <a:solidFill>
                  <a:srgbClr val="383336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383336"/>
                </a:solidFill>
                <a:latin typeface="Century Gothic"/>
                <a:cs typeface="Century Gothic"/>
              </a:rPr>
              <a:t>do</a:t>
            </a:r>
            <a:r>
              <a:rPr sz="1000" spc="-114" dirty="0">
                <a:solidFill>
                  <a:srgbClr val="383336"/>
                </a:solidFill>
                <a:latin typeface="Century Gothic"/>
                <a:cs typeface="Century Gothic"/>
              </a:rPr>
              <a:t> </a:t>
            </a:r>
            <a:r>
              <a:rPr sz="1000" spc="-5" dirty="0">
                <a:solidFill>
                  <a:srgbClr val="383336"/>
                </a:solidFill>
                <a:latin typeface="Century Gothic"/>
                <a:cs typeface="Century Gothic"/>
              </a:rPr>
              <a:t>Edital.</a:t>
            </a:r>
            <a:endParaRPr sz="1000" dirty="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907748" y="2252833"/>
            <a:ext cx="3022822" cy="109004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150" marR="5080" indent="-171450" algn="just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sz="1000" spc="95" dirty="0" smtClean="0">
                <a:solidFill>
                  <a:srgbClr val="383336"/>
                </a:solidFill>
                <a:latin typeface="Century Gothic"/>
                <a:cs typeface="Century Gothic"/>
              </a:rPr>
              <a:t>Anexar </a:t>
            </a:r>
            <a:r>
              <a:rPr sz="1000" spc="5" dirty="0">
                <a:solidFill>
                  <a:srgbClr val="383336"/>
                </a:solidFill>
                <a:latin typeface="Century Gothic"/>
                <a:cs typeface="Century Gothic"/>
              </a:rPr>
              <a:t>ao</a:t>
            </a:r>
            <a:r>
              <a:rPr sz="1000" spc="285" dirty="0">
                <a:solidFill>
                  <a:srgbClr val="383336"/>
                </a:solidFill>
                <a:latin typeface="Century Gothic"/>
                <a:cs typeface="Century Gothic"/>
              </a:rPr>
              <a:t> </a:t>
            </a:r>
            <a:r>
              <a:rPr sz="1000" spc="15" dirty="0">
                <a:solidFill>
                  <a:srgbClr val="383336"/>
                </a:solidFill>
                <a:latin typeface="Century Gothic"/>
                <a:cs typeface="Century Gothic"/>
              </a:rPr>
              <a:t>Relatório </a:t>
            </a:r>
            <a:r>
              <a:rPr sz="1000" dirty="0">
                <a:solidFill>
                  <a:srgbClr val="383336"/>
                </a:solidFill>
                <a:latin typeface="Century Gothic"/>
                <a:cs typeface="Century Gothic"/>
              </a:rPr>
              <a:t>Final</a:t>
            </a:r>
            <a:r>
              <a:rPr sz="1000" spc="15" dirty="0">
                <a:solidFill>
                  <a:srgbClr val="383336"/>
                </a:solidFill>
                <a:latin typeface="Century Gothic"/>
                <a:cs typeface="Century Gothic"/>
              </a:rPr>
              <a:t> </a:t>
            </a:r>
            <a:r>
              <a:rPr sz="1000" spc="-5" dirty="0">
                <a:solidFill>
                  <a:srgbClr val="383336"/>
                </a:solidFill>
                <a:latin typeface="Century Gothic"/>
                <a:cs typeface="Century Gothic"/>
              </a:rPr>
              <a:t>a  comprovação </a:t>
            </a:r>
            <a:r>
              <a:rPr sz="1000" dirty="0">
                <a:solidFill>
                  <a:srgbClr val="383336"/>
                </a:solidFill>
                <a:latin typeface="Century Gothic"/>
                <a:cs typeface="Century Gothic"/>
              </a:rPr>
              <a:t>de </a:t>
            </a:r>
            <a:r>
              <a:rPr sz="1000" dirty="0" smtClean="0">
                <a:solidFill>
                  <a:srgbClr val="383336"/>
                </a:solidFill>
                <a:latin typeface="Century Gothic"/>
                <a:cs typeface="Century Gothic"/>
              </a:rPr>
              <a:t>apresentação </a:t>
            </a:r>
            <a:r>
              <a:rPr sz="1000" spc="-5" dirty="0">
                <a:solidFill>
                  <a:srgbClr val="383336"/>
                </a:solidFill>
                <a:latin typeface="Century Gothic"/>
                <a:cs typeface="Century Gothic"/>
              </a:rPr>
              <a:t>dos resultados, parciais </a:t>
            </a:r>
            <a:r>
              <a:rPr sz="1000" dirty="0">
                <a:solidFill>
                  <a:srgbClr val="383336"/>
                </a:solidFill>
                <a:latin typeface="Century Gothic"/>
                <a:cs typeface="Century Gothic"/>
              </a:rPr>
              <a:t>e/ou</a:t>
            </a:r>
            <a:r>
              <a:rPr sz="1000" spc="-90" dirty="0">
                <a:solidFill>
                  <a:srgbClr val="383336"/>
                </a:solidFill>
                <a:latin typeface="Century Gothic"/>
                <a:cs typeface="Century Gothic"/>
              </a:rPr>
              <a:t> </a:t>
            </a:r>
            <a:r>
              <a:rPr sz="1000" spc="-5" dirty="0">
                <a:solidFill>
                  <a:srgbClr val="383336"/>
                </a:solidFill>
                <a:latin typeface="Century Gothic"/>
                <a:cs typeface="Century Gothic"/>
              </a:rPr>
              <a:t>finais,  </a:t>
            </a:r>
            <a:r>
              <a:rPr sz="1000" dirty="0" smtClean="0">
                <a:solidFill>
                  <a:srgbClr val="383336"/>
                </a:solidFill>
                <a:latin typeface="Century Gothic"/>
                <a:cs typeface="Century Gothic"/>
              </a:rPr>
              <a:t>no</a:t>
            </a:r>
            <a:r>
              <a:rPr sz="1000" spc="150" dirty="0" smtClean="0">
                <a:solidFill>
                  <a:srgbClr val="383336"/>
                </a:solidFill>
                <a:latin typeface="Century Gothic"/>
                <a:cs typeface="Century Gothic"/>
              </a:rPr>
              <a:t> </a:t>
            </a:r>
            <a:r>
              <a:rPr sz="1000" dirty="0" smtClean="0">
                <a:solidFill>
                  <a:srgbClr val="383336"/>
                </a:solidFill>
                <a:latin typeface="Century Gothic"/>
                <a:cs typeface="Century Gothic"/>
              </a:rPr>
              <a:t>F</a:t>
            </a:r>
            <a:r>
              <a:rPr sz="1000" spc="-5" dirty="0" smtClean="0">
                <a:solidFill>
                  <a:srgbClr val="383336"/>
                </a:solidFill>
                <a:latin typeface="Century Gothic"/>
                <a:cs typeface="Century Gothic"/>
              </a:rPr>
              <a:t>O</a:t>
            </a:r>
            <a:r>
              <a:rPr sz="1000" dirty="0" smtClean="0">
                <a:solidFill>
                  <a:srgbClr val="383336"/>
                </a:solidFill>
                <a:latin typeface="Century Gothic"/>
                <a:cs typeface="Century Gothic"/>
              </a:rPr>
              <a:t>R</a:t>
            </a:r>
            <a:r>
              <a:rPr sz="1000" spc="-5" dirty="0" smtClean="0">
                <a:solidFill>
                  <a:srgbClr val="383336"/>
                </a:solidFill>
                <a:latin typeface="Century Gothic"/>
                <a:cs typeface="Century Gothic"/>
              </a:rPr>
              <a:t>I</a:t>
            </a:r>
            <a:r>
              <a:rPr sz="1000" dirty="0" smtClean="0">
                <a:solidFill>
                  <a:srgbClr val="383336"/>
                </a:solidFill>
                <a:latin typeface="Century Gothic"/>
                <a:cs typeface="Century Gothic"/>
              </a:rPr>
              <a:t>NT,</a:t>
            </a:r>
            <a:r>
              <a:rPr sz="1000" spc="150" dirty="0" smtClean="0">
                <a:solidFill>
                  <a:srgbClr val="383336"/>
                </a:solidFill>
                <a:latin typeface="Century Gothic"/>
                <a:cs typeface="Century Gothic"/>
              </a:rPr>
              <a:t> </a:t>
            </a:r>
            <a:r>
              <a:rPr sz="1000" spc="-5" dirty="0" smtClean="0">
                <a:solidFill>
                  <a:srgbClr val="383336"/>
                </a:solidFill>
                <a:latin typeface="Century Gothic"/>
                <a:cs typeface="Century Gothic"/>
              </a:rPr>
              <a:t>b</a:t>
            </a:r>
            <a:r>
              <a:rPr sz="1000" dirty="0" smtClean="0">
                <a:solidFill>
                  <a:srgbClr val="383336"/>
                </a:solidFill>
                <a:latin typeface="Century Gothic"/>
                <a:cs typeface="Century Gothic"/>
              </a:rPr>
              <a:t>em</a:t>
            </a:r>
            <a:r>
              <a:rPr sz="1000" spc="150" dirty="0" smtClean="0">
                <a:solidFill>
                  <a:srgbClr val="383336"/>
                </a:solidFill>
                <a:latin typeface="Century Gothic"/>
                <a:cs typeface="Century Gothic"/>
              </a:rPr>
              <a:t> </a:t>
            </a:r>
            <a:r>
              <a:rPr sz="1000" dirty="0" smtClean="0">
                <a:solidFill>
                  <a:srgbClr val="383336"/>
                </a:solidFill>
                <a:latin typeface="Century Gothic"/>
                <a:cs typeface="Century Gothic"/>
              </a:rPr>
              <a:t>como</a:t>
            </a:r>
            <a:r>
              <a:rPr lang="pt-BR" sz="1000" spc="150" dirty="0">
                <a:solidFill>
                  <a:srgbClr val="383336"/>
                </a:solidFill>
                <a:latin typeface="Century Gothic"/>
                <a:cs typeface="Century Gothic"/>
              </a:rPr>
              <a:t> </a:t>
            </a:r>
            <a:r>
              <a:rPr sz="1000" spc="-5" dirty="0" smtClean="0">
                <a:solidFill>
                  <a:srgbClr val="383336"/>
                </a:solidFill>
                <a:latin typeface="Century Gothic"/>
                <a:cs typeface="Century Gothic"/>
              </a:rPr>
              <a:t>a  </a:t>
            </a:r>
            <a:r>
              <a:rPr sz="1000" spc="25" dirty="0">
                <a:solidFill>
                  <a:srgbClr val="383336"/>
                </a:solidFill>
                <a:latin typeface="Century Gothic"/>
                <a:cs typeface="Century Gothic"/>
              </a:rPr>
              <a:t>comprovação </a:t>
            </a:r>
            <a:r>
              <a:rPr sz="1000" spc="15" dirty="0">
                <a:solidFill>
                  <a:srgbClr val="383336"/>
                </a:solidFill>
                <a:latin typeface="Century Gothic"/>
                <a:cs typeface="Century Gothic"/>
              </a:rPr>
              <a:t>do </a:t>
            </a:r>
            <a:r>
              <a:rPr sz="1000" spc="25" dirty="0">
                <a:solidFill>
                  <a:srgbClr val="383336"/>
                </a:solidFill>
                <a:latin typeface="Century Gothic"/>
                <a:cs typeface="Century Gothic"/>
              </a:rPr>
              <a:t>repasse </a:t>
            </a:r>
            <a:r>
              <a:rPr sz="1000" spc="15" dirty="0">
                <a:solidFill>
                  <a:srgbClr val="383336"/>
                </a:solidFill>
                <a:latin typeface="Century Gothic"/>
                <a:cs typeface="Century Gothic"/>
              </a:rPr>
              <a:t>do  </a:t>
            </a:r>
            <a:r>
              <a:rPr sz="1000" spc="100" dirty="0">
                <a:solidFill>
                  <a:srgbClr val="383336"/>
                </a:solidFill>
                <a:latin typeface="Century Gothic"/>
                <a:cs typeface="Century Gothic"/>
              </a:rPr>
              <a:t>material </a:t>
            </a:r>
            <a:r>
              <a:rPr sz="1000" spc="105" dirty="0">
                <a:solidFill>
                  <a:srgbClr val="383336"/>
                </a:solidFill>
                <a:latin typeface="Century Gothic"/>
                <a:cs typeface="Century Gothic"/>
              </a:rPr>
              <a:t>permanente </a:t>
            </a:r>
            <a:r>
              <a:rPr sz="1000" spc="60" dirty="0" smtClean="0">
                <a:solidFill>
                  <a:srgbClr val="383336"/>
                </a:solidFill>
                <a:latin typeface="Century Gothic"/>
                <a:cs typeface="Century Gothic"/>
              </a:rPr>
              <a:t>e/ou </a:t>
            </a:r>
            <a:r>
              <a:rPr sz="1000" dirty="0" smtClean="0">
                <a:solidFill>
                  <a:srgbClr val="383336"/>
                </a:solidFill>
                <a:latin typeface="Century Gothic"/>
                <a:cs typeface="Century Gothic"/>
              </a:rPr>
              <a:t>produzido </a:t>
            </a:r>
            <a:r>
              <a:rPr sz="1000" dirty="0">
                <a:solidFill>
                  <a:srgbClr val="383336"/>
                </a:solidFill>
                <a:latin typeface="Century Gothic"/>
                <a:cs typeface="Century Gothic"/>
              </a:rPr>
              <a:t>com recursos do</a:t>
            </a:r>
            <a:r>
              <a:rPr sz="1000" spc="-200" dirty="0">
                <a:solidFill>
                  <a:srgbClr val="383336"/>
                </a:solidFill>
                <a:latin typeface="Century Gothic"/>
                <a:cs typeface="Century Gothic"/>
              </a:rPr>
              <a:t> </a:t>
            </a:r>
            <a:r>
              <a:rPr sz="1000" spc="-5" dirty="0">
                <a:solidFill>
                  <a:srgbClr val="383336"/>
                </a:solidFill>
                <a:latin typeface="Century Gothic"/>
                <a:cs typeface="Century Gothic"/>
              </a:rPr>
              <a:t>INOVA  à/ao </a:t>
            </a:r>
            <a:r>
              <a:rPr sz="1000" dirty="0">
                <a:solidFill>
                  <a:srgbClr val="383336"/>
                </a:solidFill>
                <a:latin typeface="Century Gothic"/>
                <a:cs typeface="Century Gothic"/>
              </a:rPr>
              <a:t>Diretoria/Departamento de  </a:t>
            </a:r>
            <a:r>
              <a:rPr sz="1000" spc="-5" dirty="0">
                <a:solidFill>
                  <a:srgbClr val="383336"/>
                </a:solidFill>
                <a:latin typeface="Century Gothic"/>
                <a:cs typeface="Century Gothic"/>
              </a:rPr>
              <a:t>Ensino</a:t>
            </a:r>
            <a:r>
              <a:rPr sz="1000" spc="-5" dirty="0" smtClean="0">
                <a:solidFill>
                  <a:srgbClr val="383336"/>
                </a:solidFill>
                <a:latin typeface="Century Gothic"/>
                <a:cs typeface="Century Gothic"/>
              </a:rPr>
              <a:t>.</a:t>
            </a:r>
            <a:endParaRPr sz="1000" dirty="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907735" y="3327863"/>
            <a:ext cx="3021927" cy="512961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1000"/>
              </a:lnSpc>
              <a:spcBef>
                <a:spcPts val="85"/>
              </a:spcBef>
            </a:pPr>
            <a:r>
              <a:rPr sz="1250" b="1" spc="-5" dirty="0">
                <a:solidFill>
                  <a:srgbClr val="383336"/>
                </a:solidFill>
                <a:latin typeface="Century Gothic"/>
                <a:cs typeface="Century Gothic"/>
              </a:rPr>
              <a:t>Dos demais integrantes de  projetos:</a:t>
            </a:r>
            <a:endParaRPr sz="1250" dirty="0">
              <a:latin typeface="Century Gothic"/>
              <a:cs typeface="Century Gothic"/>
            </a:endParaRPr>
          </a:p>
          <a:p>
            <a:pPr marL="184150" marR="5080" indent="-171450" algn="just">
              <a:lnSpc>
                <a:spcPts val="1190"/>
              </a:lnSpc>
              <a:spcBef>
                <a:spcPts val="45"/>
              </a:spcBef>
              <a:buFont typeface="Arial" panose="020B0604020202020204" pitchFamily="34" charset="0"/>
              <a:buChar char="•"/>
            </a:pPr>
            <a:r>
              <a:rPr sz="1000" spc="65" dirty="0" smtClean="0">
                <a:solidFill>
                  <a:srgbClr val="383336"/>
                </a:solidFill>
                <a:latin typeface="Century Gothic"/>
                <a:cs typeface="Century Gothic"/>
              </a:rPr>
              <a:t>Assinar </a:t>
            </a:r>
            <a:r>
              <a:rPr sz="1000" dirty="0">
                <a:solidFill>
                  <a:srgbClr val="383336"/>
                </a:solidFill>
                <a:latin typeface="Century Gothic"/>
                <a:cs typeface="Century Gothic"/>
              </a:rPr>
              <a:t>Termo de </a:t>
            </a:r>
            <a:r>
              <a:rPr sz="1000" spc="-5" dirty="0">
                <a:solidFill>
                  <a:srgbClr val="383336"/>
                </a:solidFill>
                <a:latin typeface="Century Gothic"/>
                <a:cs typeface="Century Gothic"/>
              </a:rPr>
              <a:t>Compromisso  de</a:t>
            </a:r>
            <a:r>
              <a:rPr sz="1000" spc="-120" dirty="0">
                <a:solidFill>
                  <a:srgbClr val="383336"/>
                </a:solidFill>
                <a:latin typeface="Century Gothic"/>
                <a:cs typeface="Century Gothic"/>
              </a:rPr>
              <a:t> </a:t>
            </a:r>
            <a:r>
              <a:rPr sz="1000" spc="-5" dirty="0">
                <a:solidFill>
                  <a:srgbClr val="383336"/>
                </a:solidFill>
                <a:latin typeface="Century Gothic"/>
                <a:cs typeface="Century Gothic"/>
              </a:rPr>
              <a:t>Participação.</a:t>
            </a:r>
            <a:endParaRPr sz="1000" dirty="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907673" y="3921210"/>
            <a:ext cx="3021927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150" marR="5080" indent="-171450" algn="just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sz="1000" spc="105" dirty="0" smtClean="0">
                <a:solidFill>
                  <a:srgbClr val="383336"/>
                </a:solidFill>
                <a:latin typeface="Century Gothic"/>
                <a:cs typeface="Century Gothic"/>
              </a:rPr>
              <a:t>Zelar </a:t>
            </a:r>
            <a:r>
              <a:rPr sz="1000" spc="10" dirty="0">
                <a:solidFill>
                  <a:srgbClr val="383336"/>
                </a:solidFill>
                <a:latin typeface="Century Gothic"/>
                <a:cs typeface="Century Gothic"/>
              </a:rPr>
              <a:t>pelo </a:t>
            </a:r>
            <a:r>
              <a:rPr sz="1000" spc="15" dirty="0">
                <a:solidFill>
                  <a:srgbClr val="383336"/>
                </a:solidFill>
                <a:latin typeface="Century Gothic"/>
                <a:cs typeface="Century Gothic"/>
              </a:rPr>
              <a:t>cumprimento </a:t>
            </a:r>
            <a:r>
              <a:rPr sz="1000" spc="10" dirty="0">
                <a:solidFill>
                  <a:srgbClr val="383336"/>
                </a:solidFill>
                <a:latin typeface="Century Gothic"/>
                <a:cs typeface="Century Gothic"/>
              </a:rPr>
              <a:t>dos  </a:t>
            </a:r>
            <a:r>
              <a:rPr sz="1000" spc="-5" dirty="0">
                <a:solidFill>
                  <a:srgbClr val="383336"/>
                </a:solidFill>
                <a:latin typeface="Century Gothic"/>
                <a:cs typeface="Century Gothic"/>
              </a:rPr>
              <a:t>prazos estabelecidos </a:t>
            </a:r>
            <a:r>
              <a:rPr sz="1000" dirty="0">
                <a:solidFill>
                  <a:srgbClr val="383336"/>
                </a:solidFill>
                <a:latin typeface="Century Gothic"/>
                <a:cs typeface="Century Gothic"/>
              </a:rPr>
              <a:t>no </a:t>
            </a:r>
            <a:r>
              <a:rPr sz="1000" spc="-5" dirty="0">
                <a:solidFill>
                  <a:srgbClr val="383336"/>
                </a:solidFill>
                <a:latin typeface="Century Gothic"/>
                <a:cs typeface="Century Gothic"/>
              </a:rPr>
              <a:t>Edital </a:t>
            </a:r>
            <a:r>
              <a:rPr sz="1000" dirty="0">
                <a:solidFill>
                  <a:srgbClr val="383336"/>
                </a:solidFill>
                <a:latin typeface="Century Gothic"/>
                <a:cs typeface="Century Gothic"/>
              </a:rPr>
              <a:t>e  </a:t>
            </a:r>
            <a:r>
              <a:rPr sz="1000" spc="-5" dirty="0">
                <a:solidFill>
                  <a:srgbClr val="383336"/>
                </a:solidFill>
                <a:latin typeface="Century Gothic"/>
                <a:cs typeface="Century Gothic"/>
              </a:rPr>
              <a:t>pela</a:t>
            </a:r>
            <a:r>
              <a:rPr sz="1000" spc="-120" dirty="0">
                <a:solidFill>
                  <a:srgbClr val="383336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383336"/>
                </a:solidFill>
                <a:latin typeface="Century Gothic"/>
                <a:cs typeface="Century Gothic"/>
              </a:rPr>
              <a:t>PROEN.</a:t>
            </a:r>
            <a:endParaRPr sz="1000" dirty="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907614" y="4350539"/>
            <a:ext cx="3021927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150" marR="5080" indent="-171450" algn="just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sz="1000" spc="105" dirty="0" smtClean="0">
                <a:solidFill>
                  <a:srgbClr val="383336"/>
                </a:solidFill>
                <a:latin typeface="Century Gothic"/>
                <a:cs typeface="Century Gothic"/>
              </a:rPr>
              <a:t>Cumprir </a:t>
            </a:r>
            <a:r>
              <a:rPr sz="1000" spc="30" dirty="0">
                <a:solidFill>
                  <a:srgbClr val="383336"/>
                </a:solidFill>
                <a:latin typeface="Century Gothic"/>
                <a:cs typeface="Century Gothic"/>
              </a:rPr>
              <a:t>com</a:t>
            </a:r>
            <a:r>
              <a:rPr sz="1000" spc="335" dirty="0">
                <a:solidFill>
                  <a:srgbClr val="383336"/>
                </a:solidFill>
                <a:latin typeface="Century Gothic"/>
                <a:cs typeface="Century Gothic"/>
              </a:rPr>
              <a:t> </a:t>
            </a:r>
            <a:r>
              <a:rPr sz="1000" spc="20" dirty="0">
                <a:solidFill>
                  <a:srgbClr val="383336"/>
                </a:solidFill>
                <a:latin typeface="Century Gothic"/>
                <a:cs typeface="Century Gothic"/>
              </a:rPr>
              <a:t>as </a:t>
            </a:r>
            <a:r>
              <a:rPr sz="1000" spc="40" dirty="0">
                <a:solidFill>
                  <a:srgbClr val="383336"/>
                </a:solidFill>
                <a:latin typeface="Century Gothic"/>
                <a:cs typeface="Century Gothic"/>
              </a:rPr>
              <a:t>atividades  </a:t>
            </a:r>
            <a:r>
              <a:rPr sz="1000" spc="-5" dirty="0">
                <a:solidFill>
                  <a:srgbClr val="383336"/>
                </a:solidFill>
                <a:latin typeface="Century Gothic"/>
                <a:cs typeface="Century Gothic"/>
              </a:rPr>
              <a:t>designadas pelo </a:t>
            </a:r>
            <a:r>
              <a:rPr sz="1000" dirty="0">
                <a:solidFill>
                  <a:srgbClr val="383336"/>
                </a:solidFill>
                <a:latin typeface="Century Gothic"/>
                <a:cs typeface="Century Gothic"/>
              </a:rPr>
              <a:t>Coordenador</a:t>
            </a:r>
            <a:r>
              <a:rPr sz="1000" spc="-40" dirty="0">
                <a:solidFill>
                  <a:srgbClr val="383336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383336"/>
                </a:solidFill>
                <a:latin typeface="Century Gothic"/>
                <a:cs typeface="Century Gothic"/>
              </a:rPr>
              <a:t>do  projeto.</a:t>
            </a:r>
            <a:endParaRPr sz="1000" dirty="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219" y="245302"/>
            <a:ext cx="2990598" cy="113743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8290" marR="136525" indent="386080" algn="just">
              <a:lnSpc>
                <a:spcPct val="116700"/>
              </a:lnSpc>
              <a:spcBef>
                <a:spcPts val="100"/>
              </a:spcBef>
            </a:pPr>
            <a:r>
              <a:rPr sz="850" spc="-5" dirty="0" smtClean="0">
                <a:latin typeface="Arial Black"/>
                <a:cs typeface="Arial Black"/>
              </a:rPr>
              <a:t>Atribuições,</a:t>
            </a:r>
            <a:r>
              <a:rPr sz="850" spc="-60" dirty="0" smtClean="0">
                <a:latin typeface="Arial Black"/>
                <a:cs typeface="Arial Black"/>
              </a:rPr>
              <a:t> </a:t>
            </a:r>
            <a:r>
              <a:rPr sz="850" spc="-5" dirty="0" smtClean="0">
                <a:latin typeface="Arial Black"/>
                <a:cs typeface="Arial Black"/>
              </a:rPr>
              <a:t>conforme  Regulamento</a:t>
            </a:r>
            <a:r>
              <a:rPr sz="850" spc="-55" dirty="0" smtClean="0">
                <a:latin typeface="Arial Black"/>
                <a:cs typeface="Arial Black"/>
              </a:rPr>
              <a:t> </a:t>
            </a:r>
            <a:r>
              <a:rPr sz="850" spc="-5" dirty="0" smtClean="0">
                <a:latin typeface="Arial Black"/>
                <a:cs typeface="Arial Black"/>
              </a:rPr>
              <a:t>do</a:t>
            </a:r>
            <a:r>
              <a:rPr sz="850" spc="-50" dirty="0" smtClean="0">
                <a:latin typeface="Arial Black"/>
                <a:cs typeface="Arial Black"/>
              </a:rPr>
              <a:t> </a:t>
            </a:r>
            <a:r>
              <a:rPr sz="850" dirty="0" smtClean="0">
                <a:latin typeface="Arial Black"/>
                <a:cs typeface="Arial Black"/>
              </a:rPr>
              <a:t>Programa,</a:t>
            </a:r>
            <a:r>
              <a:rPr lang="pt-BR" sz="850" dirty="0" smtClean="0">
                <a:latin typeface="Arial Black"/>
                <a:cs typeface="Arial Black"/>
              </a:rPr>
              <a:t> </a:t>
            </a:r>
            <a:r>
              <a:rPr sz="850" spc="-10" dirty="0" smtClean="0">
                <a:latin typeface="Arial Black"/>
                <a:cs typeface="Arial Black"/>
              </a:rPr>
              <a:t>aprovado</a:t>
            </a:r>
            <a:r>
              <a:rPr sz="850" spc="-20" dirty="0" smtClean="0">
                <a:latin typeface="Arial Black"/>
                <a:cs typeface="Arial Black"/>
              </a:rPr>
              <a:t> </a:t>
            </a:r>
            <a:r>
              <a:rPr sz="850" spc="-5" dirty="0" smtClean="0">
                <a:latin typeface="Arial Black"/>
                <a:cs typeface="Arial Black"/>
              </a:rPr>
              <a:t>pelas</a:t>
            </a:r>
            <a:r>
              <a:rPr sz="850" spc="-15" dirty="0" smtClean="0">
                <a:latin typeface="Arial Black"/>
                <a:cs typeface="Arial Black"/>
              </a:rPr>
              <a:t> </a:t>
            </a:r>
            <a:r>
              <a:rPr sz="850" spc="-10" dirty="0" smtClean="0">
                <a:latin typeface="Arial Black"/>
                <a:cs typeface="Arial Black"/>
              </a:rPr>
              <a:t>Resoluções </a:t>
            </a:r>
            <a:r>
              <a:rPr sz="850" spc="-5" dirty="0" smtClean="0">
                <a:latin typeface="Arial Black"/>
                <a:cs typeface="Arial Black"/>
              </a:rPr>
              <a:t> nº350 e</a:t>
            </a:r>
            <a:r>
              <a:rPr sz="850" spc="-80" dirty="0" smtClean="0">
                <a:latin typeface="Arial Black"/>
                <a:cs typeface="Arial Black"/>
              </a:rPr>
              <a:t> </a:t>
            </a:r>
            <a:r>
              <a:rPr sz="850" spc="-5" dirty="0" smtClean="0">
                <a:latin typeface="Arial Black"/>
                <a:cs typeface="Arial Black"/>
              </a:rPr>
              <a:t>nº355/CONSUP/2018.</a:t>
            </a:r>
            <a:endParaRPr sz="850" dirty="0">
              <a:latin typeface="Arial Black"/>
              <a:cs typeface="Arial Black"/>
            </a:endParaRPr>
          </a:p>
          <a:p>
            <a:pPr marL="12700" marR="5080" algn="just">
              <a:lnSpc>
                <a:spcPct val="101000"/>
              </a:lnSpc>
              <a:spcBef>
                <a:spcPts val="1055"/>
              </a:spcBef>
            </a:pPr>
            <a:r>
              <a:rPr sz="1250" b="1" spc="5" dirty="0">
                <a:solidFill>
                  <a:srgbClr val="383336"/>
                </a:solidFill>
                <a:latin typeface="Century Gothic"/>
                <a:cs typeface="Century Gothic"/>
              </a:rPr>
              <a:t>Do</a:t>
            </a:r>
            <a:r>
              <a:rPr sz="1250" b="1" spc="355" dirty="0">
                <a:solidFill>
                  <a:srgbClr val="383336"/>
                </a:solidFill>
                <a:latin typeface="Century Gothic"/>
                <a:cs typeface="Century Gothic"/>
              </a:rPr>
              <a:t> </a:t>
            </a:r>
            <a:r>
              <a:rPr sz="1250" b="1" spc="15" dirty="0" smtClean="0">
                <a:solidFill>
                  <a:srgbClr val="383336"/>
                </a:solidFill>
                <a:latin typeface="Century Gothic"/>
                <a:cs typeface="Century Gothic"/>
              </a:rPr>
              <a:t>servidor-coordenador</a:t>
            </a:r>
            <a:r>
              <a:rPr lang="pt-BR" sz="1250" b="1" spc="15" dirty="0" smtClean="0">
                <a:solidFill>
                  <a:srgbClr val="383336"/>
                </a:solidFill>
                <a:latin typeface="Century Gothic"/>
                <a:cs typeface="Century Gothic"/>
              </a:rPr>
              <a:t> </a:t>
            </a:r>
            <a:r>
              <a:rPr sz="1250" b="1" spc="-5" dirty="0" smtClean="0">
                <a:solidFill>
                  <a:srgbClr val="383336"/>
                </a:solidFill>
                <a:latin typeface="Century Gothic"/>
                <a:cs typeface="Century Gothic"/>
              </a:rPr>
              <a:t>de</a:t>
            </a:r>
            <a:r>
              <a:rPr sz="1250" b="1" spc="-145" dirty="0" smtClean="0">
                <a:solidFill>
                  <a:srgbClr val="383336"/>
                </a:solidFill>
                <a:latin typeface="Century Gothic"/>
                <a:cs typeface="Century Gothic"/>
              </a:rPr>
              <a:t> </a:t>
            </a:r>
            <a:r>
              <a:rPr sz="1250" b="1" spc="-5" dirty="0">
                <a:solidFill>
                  <a:srgbClr val="383336"/>
                </a:solidFill>
                <a:latin typeface="Century Gothic"/>
                <a:cs typeface="Century Gothic"/>
              </a:rPr>
              <a:t>projeto:</a:t>
            </a:r>
            <a:endParaRPr sz="1250" dirty="0">
              <a:latin typeface="Century Gothic"/>
              <a:cs typeface="Century Gothic"/>
            </a:endParaRPr>
          </a:p>
          <a:p>
            <a:pPr marL="184150" marR="5080" indent="-171450" algn="just">
              <a:lnSpc>
                <a:spcPts val="1190"/>
              </a:lnSpc>
              <a:spcBef>
                <a:spcPts val="45"/>
              </a:spcBef>
              <a:buFont typeface="Arial" panose="020B0604020202020204" pitchFamily="34" charset="0"/>
              <a:buChar char="•"/>
            </a:pPr>
            <a:r>
              <a:rPr sz="1000" spc="65" dirty="0" smtClean="0">
                <a:solidFill>
                  <a:srgbClr val="383336"/>
                </a:solidFill>
                <a:latin typeface="Century Gothic"/>
                <a:cs typeface="Century Gothic"/>
              </a:rPr>
              <a:t>Assinar </a:t>
            </a:r>
            <a:r>
              <a:rPr sz="1000" dirty="0">
                <a:solidFill>
                  <a:srgbClr val="383336"/>
                </a:solidFill>
                <a:latin typeface="Century Gothic"/>
                <a:cs typeface="Century Gothic"/>
              </a:rPr>
              <a:t>Termo de </a:t>
            </a:r>
            <a:r>
              <a:rPr sz="1000" spc="-5" dirty="0">
                <a:solidFill>
                  <a:srgbClr val="383336"/>
                </a:solidFill>
                <a:latin typeface="Century Gothic"/>
                <a:cs typeface="Century Gothic"/>
              </a:rPr>
              <a:t>Compromisso  para </a:t>
            </a:r>
            <a:r>
              <a:rPr sz="1000" dirty="0">
                <a:solidFill>
                  <a:srgbClr val="383336"/>
                </a:solidFill>
                <a:latin typeface="Century Gothic"/>
                <a:cs typeface="Century Gothic"/>
              </a:rPr>
              <a:t>o recebimento do </a:t>
            </a:r>
            <a:r>
              <a:rPr sz="1000" spc="-5" dirty="0">
                <a:solidFill>
                  <a:srgbClr val="383336"/>
                </a:solidFill>
                <a:latin typeface="Century Gothic"/>
                <a:cs typeface="Century Gothic"/>
              </a:rPr>
              <a:t>auxílio  </a:t>
            </a:r>
            <a:r>
              <a:rPr sz="1000" dirty="0" smtClean="0">
                <a:solidFill>
                  <a:srgbClr val="383336"/>
                </a:solidFill>
                <a:latin typeface="Century Gothic"/>
                <a:cs typeface="Century Gothic"/>
              </a:rPr>
              <a:t>financeiro.</a:t>
            </a:r>
            <a:endParaRPr sz="1000" dirty="0">
              <a:latin typeface="Century Gothic"/>
              <a:cs typeface="Century Gothic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6432375" y="5020482"/>
            <a:ext cx="518275" cy="69823"/>
          </a:xfrm>
          <a:custGeom>
            <a:avLst/>
            <a:gdLst/>
            <a:ahLst/>
            <a:cxnLst/>
            <a:rect l="l" t="t" r="r" b="b"/>
            <a:pathLst>
              <a:path w="367664" h="98425">
                <a:moveTo>
                  <a:pt x="318075" y="0"/>
                </a:moveTo>
                <a:lnTo>
                  <a:pt x="48945" y="0"/>
                </a:lnTo>
                <a:lnTo>
                  <a:pt x="29912" y="3852"/>
                </a:lnTo>
                <a:lnTo>
                  <a:pt x="14352" y="14352"/>
                </a:lnTo>
                <a:lnTo>
                  <a:pt x="3852" y="29913"/>
                </a:lnTo>
                <a:lnTo>
                  <a:pt x="0" y="48949"/>
                </a:lnTo>
                <a:lnTo>
                  <a:pt x="3852" y="67986"/>
                </a:lnTo>
                <a:lnTo>
                  <a:pt x="14352" y="83549"/>
                </a:lnTo>
                <a:lnTo>
                  <a:pt x="29912" y="94052"/>
                </a:lnTo>
                <a:lnTo>
                  <a:pt x="48945" y="97905"/>
                </a:lnTo>
                <a:lnTo>
                  <a:pt x="318075" y="97905"/>
                </a:lnTo>
                <a:lnTo>
                  <a:pt x="337116" y="94052"/>
                </a:lnTo>
                <a:lnTo>
                  <a:pt x="352682" y="83549"/>
                </a:lnTo>
                <a:lnTo>
                  <a:pt x="358121" y="75491"/>
                </a:lnTo>
                <a:lnTo>
                  <a:pt x="48945" y="75491"/>
                </a:lnTo>
                <a:lnTo>
                  <a:pt x="38628" y="73401"/>
                </a:lnTo>
                <a:lnTo>
                  <a:pt x="30193" y="67707"/>
                </a:lnTo>
                <a:lnTo>
                  <a:pt x="24502" y="59270"/>
                </a:lnTo>
                <a:lnTo>
                  <a:pt x="22414" y="48949"/>
                </a:lnTo>
                <a:lnTo>
                  <a:pt x="24502" y="38631"/>
                </a:lnTo>
                <a:lnTo>
                  <a:pt x="30193" y="30194"/>
                </a:lnTo>
                <a:lnTo>
                  <a:pt x="38628" y="24501"/>
                </a:lnTo>
                <a:lnTo>
                  <a:pt x="48945" y="22412"/>
                </a:lnTo>
                <a:lnTo>
                  <a:pt x="358124" y="22412"/>
                </a:lnTo>
                <a:lnTo>
                  <a:pt x="352682" y="14352"/>
                </a:lnTo>
                <a:lnTo>
                  <a:pt x="337116" y="3852"/>
                </a:lnTo>
                <a:lnTo>
                  <a:pt x="318075" y="0"/>
                </a:lnTo>
                <a:close/>
              </a:path>
              <a:path w="367664" h="98425">
                <a:moveTo>
                  <a:pt x="358124" y="22412"/>
                </a:moveTo>
                <a:lnTo>
                  <a:pt x="318075" y="22412"/>
                </a:lnTo>
                <a:lnTo>
                  <a:pt x="328400" y="24501"/>
                </a:lnTo>
                <a:lnTo>
                  <a:pt x="336842" y="30194"/>
                </a:lnTo>
                <a:lnTo>
                  <a:pt x="342538" y="38631"/>
                </a:lnTo>
                <a:lnTo>
                  <a:pt x="344628" y="48949"/>
                </a:lnTo>
                <a:lnTo>
                  <a:pt x="342538" y="59270"/>
                </a:lnTo>
                <a:lnTo>
                  <a:pt x="336842" y="67707"/>
                </a:lnTo>
                <a:lnTo>
                  <a:pt x="328400" y="73401"/>
                </a:lnTo>
                <a:lnTo>
                  <a:pt x="318075" y="75491"/>
                </a:lnTo>
                <a:lnTo>
                  <a:pt x="358121" y="75491"/>
                </a:lnTo>
                <a:lnTo>
                  <a:pt x="363187" y="67986"/>
                </a:lnTo>
                <a:lnTo>
                  <a:pt x="367041" y="48949"/>
                </a:lnTo>
                <a:lnTo>
                  <a:pt x="363187" y="29913"/>
                </a:lnTo>
                <a:lnTo>
                  <a:pt x="358124" y="22412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460417" y="5105324"/>
            <a:ext cx="461882" cy="120726"/>
          </a:xfrm>
          <a:custGeom>
            <a:avLst/>
            <a:gdLst/>
            <a:ahLst/>
            <a:cxnLst/>
            <a:rect l="l" t="t" r="r" b="b"/>
            <a:pathLst>
              <a:path w="327660" h="170180">
                <a:moveTo>
                  <a:pt x="327235" y="0"/>
                </a:moveTo>
                <a:lnTo>
                  <a:pt x="0" y="0"/>
                </a:lnTo>
                <a:lnTo>
                  <a:pt x="0" y="11207"/>
                </a:lnTo>
                <a:lnTo>
                  <a:pt x="6487" y="46369"/>
                </a:lnTo>
                <a:lnTo>
                  <a:pt x="24383" y="76055"/>
                </a:lnTo>
                <a:lnTo>
                  <a:pt x="51337" y="97789"/>
                </a:lnTo>
                <a:lnTo>
                  <a:pt x="84998" y="109095"/>
                </a:lnTo>
                <a:lnTo>
                  <a:pt x="95932" y="133684"/>
                </a:lnTo>
                <a:lnTo>
                  <a:pt x="113742" y="152928"/>
                </a:lnTo>
                <a:lnTo>
                  <a:pt x="136857" y="165470"/>
                </a:lnTo>
                <a:lnTo>
                  <a:pt x="163705" y="169952"/>
                </a:lnTo>
                <a:lnTo>
                  <a:pt x="190569" y="165469"/>
                </a:lnTo>
                <a:lnTo>
                  <a:pt x="213692" y="152924"/>
                </a:lnTo>
                <a:lnTo>
                  <a:pt x="218674" y="147539"/>
                </a:lnTo>
                <a:lnTo>
                  <a:pt x="163705" y="147539"/>
                </a:lnTo>
                <a:lnTo>
                  <a:pt x="142821" y="143768"/>
                </a:lnTo>
                <a:lnTo>
                  <a:pt x="125188" y="133281"/>
                </a:lnTo>
                <a:lnTo>
                  <a:pt x="112235" y="117316"/>
                </a:lnTo>
                <a:lnTo>
                  <a:pt x="105393" y="97110"/>
                </a:lnTo>
                <a:lnTo>
                  <a:pt x="104035" y="88121"/>
                </a:lnTo>
                <a:lnTo>
                  <a:pt x="94960" y="87595"/>
                </a:lnTo>
                <a:lnTo>
                  <a:pt x="68939" y="81477"/>
                </a:lnTo>
                <a:lnTo>
                  <a:pt x="47218" y="67418"/>
                </a:lnTo>
                <a:lnTo>
                  <a:pt x="31461" y="47173"/>
                </a:lnTo>
                <a:lnTo>
                  <a:pt x="23233" y="22414"/>
                </a:lnTo>
                <a:lnTo>
                  <a:pt x="325170" y="22414"/>
                </a:lnTo>
                <a:lnTo>
                  <a:pt x="327235" y="11207"/>
                </a:lnTo>
                <a:lnTo>
                  <a:pt x="327235" y="0"/>
                </a:lnTo>
                <a:close/>
              </a:path>
              <a:path w="327660" h="170180">
                <a:moveTo>
                  <a:pt x="325170" y="22414"/>
                </a:moveTo>
                <a:lnTo>
                  <a:pt x="303994" y="22414"/>
                </a:lnTo>
                <a:lnTo>
                  <a:pt x="295762" y="47194"/>
                </a:lnTo>
                <a:lnTo>
                  <a:pt x="280047" y="67418"/>
                </a:lnTo>
                <a:lnTo>
                  <a:pt x="258402" y="81456"/>
                </a:lnTo>
                <a:lnTo>
                  <a:pt x="232448" y="87595"/>
                </a:lnTo>
                <a:lnTo>
                  <a:pt x="223379" y="88129"/>
                </a:lnTo>
                <a:lnTo>
                  <a:pt x="222025" y="97114"/>
                </a:lnTo>
                <a:lnTo>
                  <a:pt x="215190" y="117319"/>
                </a:lnTo>
                <a:lnTo>
                  <a:pt x="202238" y="133283"/>
                </a:lnTo>
                <a:lnTo>
                  <a:pt x="184600" y="143769"/>
                </a:lnTo>
                <a:lnTo>
                  <a:pt x="163705" y="147539"/>
                </a:lnTo>
                <a:lnTo>
                  <a:pt x="218674" y="147539"/>
                </a:lnTo>
                <a:lnTo>
                  <a:pt x="231501" y="133675"/>
                </a:lnTo>
                <a:lnTo>
                  <a:pt x="242423" y="109080"/>
                </a:lnTo>
                <a:lnTo>
                  <a:pt x="276012" y="97749"/>
                </a:lnTo>
                <a:lnTo>
                  <a:pt x="302907" y="76009"/>
                </a:lnTo>
                <a:lnTo>
                  <a:pt x="320763" y="46336"/>
                </a:lnTo>
                <a:lnTo>
                  <a:pt x="325170" y="22414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162813" y="4363536"/>
            <a:ext cx="1057137" cy="641019"/>
          </a:xfrm>
          <a:custGeom>
            <a:avLst/>
            <a:gdLst/>
            <a:ahLst/>
            <a:cxnLst/>
            <a:rect l="l" t="t" r="r" b="b"/>
            <a:pathLst>
              <a:path w="749935" h="903605">
                <a:moveTo>
                  <a:pt x="374784" y="0"/>
                </a:moveTo>
                <a:lnTo>
                  <a:pt x="327837" y="2925"/>
                </a:lnTo>
                <a:lnTo>
                  <a:pt x="282611" y="11465"/>
                </a:lnTo>
                <a:lnTo>
                  <a:pt x="239462" y="25267"/>
                </a:lnTo>
                <a:lnTo>
                  <a:pt x="198742" y="43976"/>
                </a:lnTo>
                <a:lnTo>
                  <a:pt x="160806" y="67237"/>
                </a:lnTo>
                <a:lnTo>
                  <a:pt x="126007" y="94699"/>
                </a:lnTo>
                <a:lnTo>
                  <a:pt x="94700" y="126005"/>
                </a:lnTo>
                <a:lnTo>
                  <a:pt x="67238" y="160803"/>
                </a:lnTo>
                <a:lnTo>
                  <a:pt x="43976" y="198739"/>
                </a:lnTo>
                <a:lnTo>
                  <a:pt x="25267" y="239458"/>
                </a:lnTo>
                <a:lnTo>
                  <a:pt x="11466" y="282607"/>
                </a:lnTo>
                <a:lnTo>
                  <a:pt x="2925" y="327831"/>
                </a:lnTo>
                <a:lnTo>
                  <a:pt x="0" y="374778"/>
                </a:lnTo>
                <a:lnTo>
                  <a:pt x="3309" y="424961"/>
                </a:lnTo>
                <a:lnTo>
                  <a:pt x="13135" y="473590"/>
                </a:lnTo>
                <a:lnTo>
                  <a:pt x="29332" y="520250"/>
                </a:lnTo>
                <a:lnTo>
                  <a:pt x="51753" y="564524"/>
                </a:lnTo>
                <a:lnTo>
                  <a:pt x="80245" y="605999"/>
                </a:lnTo>
                <a:lnTo>
                  <a:pt x="110955" y="646378"/>
                </a:lnTo>
                <a:lnTo>
                  <a:pt x="140741" y="688364"/>
                </a:lnTo>
                <a:lnTo>
                  <a:pt x="169167" y="731329"/>
                </a:lnTo>
                <a:lnTo>
                  <a:pt x="195842" y="774698"/>
                </a:lnTo>
                <a:lnTo>
                  <a:pt x="195842" y="903607"/>
                </a:lnTo>
                <a:lnTo>
                  <a:pt x="551663" y="903607"/>
                </a:lnTo>
                <a:lnTo>
                  <a:pt x="551663" y="881193"/>
                </a:lnTo>
                <a:lnTo>
                  <a:pt x="218257" y="881193"/>
                </a:lnTo>
                <a:lnTo>
                  <a:pt x="218257" y="768582"/>
                </a:lnTo>
                <a:lnTo>
                  <a:pt x="189341" y="721279"/>
                </a:lnTo>
                <a:lnTo>
                  <a:pt x="160124" y="677003"/>
                </a:lnTo>
                <a:lnTo>
                  <a:pt x="129474" y="633730"/>
                </a:lnTo>
                <a:lnTo>
                  <a:pt x="97807" y="592070"/>
                </a:lnTo>
                <a:lnTo>
                  <a:pt x="71026" y="553079"/>
                </a:lnTo>
                <a:lnTo>
                  <a:pt x="49959" y="511465"/>
                </a:lnTo>
                <a:lnTo>
                  <a:pt x="34744" y="467617"/>
                </a:lnTo>
                <a:lnTo>
                  <a:pt x="25515" y="421925"/>
                </a:lnTo>
                <a:lnTo>
                  <a:pt x="22409" y="374778"/>
                </a:lnTo>
                <a:lnTo>
                  <a:pt x="25631" y="327029"/>
                </a:lnTo>
                <a:lnTo>
                  <a:pt x="35018" y="281213"/>
                </a:lnTo>
                <a:lnTo>
                  <a:pt x="50144" y="237752"/>
                </a:lnTo>
                <a:lnTo>
                  <a:pt x="70588" y="197070"/>
                </a:lnTo>
                <a:lnTo>
                  <a:pt x="95926" y="159590"/>
                </a:lnTo>
                <a:lnTo>
                  <a:pt x="125734" y="125735"/>
                </a:lnTo>
                <a:lnTo>
                  <a:pt x="159591" y="95927"/>
                </a:lnTo>
                <a:lnTo>
                  <a:pt x="197073" y="70590"/>
                </a:lnTo>
                <a:lnTo>
                  <a:pt x="237756" y="50148"/>
                </a:lnTo>
                <a:lnTo>
                  <a:pt x="281217" y="35022"/>
                </a:lnTo>
                <a:lnTo>
                  <a:pt x="327035" y="25636"/>
                </a:lnTo>
                <a:lnTo>
                  <a:pt x="374784" y="22414"/>
                </a:lnTo>
                <a:lnTo>
                  <a:pt x="501173" y="22414"/>
                </a:lnTo>
                <a:lnTo>
                  <a:pt x="466947" y="11465"/>
                </a:lnTo>
                <a:lnTo>
                  <a:pt x="421727" y="2925"/>
                </a:lnTo>
                <a:lnTo>
                  <a:pt x="374784" y="0"/>
                </a:lnTo>
                <a:close/>
              </a:path>
              <a:path w="749935" h="903605">
                <a:moveTo>
                  <a:pt x="501173" y="22414"/>
                </a:moveTo>
                <a:lnTo>
                  <a:pt x="374784" y="22414"/>
                </a:lnTo>
                <a:lnTo>
                  <a:pt x="422529" y="25636"/>
                </a:lnTo>
                <a:lnTo>
                  <a:pt x="468342" y="35022"/>
                </a:lnTo>
                <a:lnTo>
                  <a:pt x="511799" y="50148"/>
                </a:lnTo>
                <a:lnTo>
                  <a:pt x="552478" y="70590"/>
                </a:lnTo>
                <a:lnTo>
                  <a:pt x="589955" y="95927"/>
                </a:lnTo>
                <a:lnTo>
                  <a:pt x="623808" y="125735"/>
                </a:lnTo>
                <a:lnTo>
                  <a:pt x="653613" y="159590"/>
                </a:lnTo>
                <a:lnTo>
                  <a:pt x="678948" y="197070"/>
                </a:lnTo>
                <a:lnTo>
                  <a:pt x="699389" y="237752"/>
                </a:lnTo>
                <a:lnTo>
                  <a:pt x="714513" y="281213"/>
                </a:lnTo>
                <a:lnTo>
                  <a:pt x="723898" y="327029"/>
                </a:lnTo>
                <a:lnTo>
                  <a:pt x="727120" y="374778"/>
                </a:lnTo>
                <a:lnTo>
                  <a:pt x="724013" y="421950"/>
                </a:lnTo>
                <a:lnTo>
                  <a:pt x="714780" y="467661"/>
                </a:lnTo>
                <a:lnTo>
                  <a:pt x="699557" y="511520"/>
                </a:lnTo>
                <a:lnTo>
                  <a:pt x="678481" y="553138"/>
                </a:lnTo>
                <a:lnTo>
                  <a:pt x="651686" y="592124"/>
                </a:lnTo>
                <a:lnTo>
                  <a:pt x="621790" y="631665"/>
                </a:lnTo>
                <a:lnTo>
                  <a:pt x="590767" y="675680"/>
                </a:lnTo>
                <a:lnTo>
                  <a:pt x="559995" y="722154"/>
                </a:lnTo>
                <a:lnTo>
                  <a:pt x="530848" y="769071"/>
                </a:lnTo>
                <a:lnTo>
                  <a:pt x="529249" y="771735"/>
                </a:lnTo>
                <a:lnTo>
                  <a:pt x="529249" y="881193"/>
                </a:lnTo>
                <a:lnTo>
                  <a:pt x="551663" y="881193"/>
                </a:lnTo>
                <a:lnTo>
                  <a:pt x="551663" y="777946"/>
                </a:lnTo>
                <a:lnTo>
                  <a:pt x="580138" y="732263"/>
                </a:lnTo>
                <a:lnTo>
                  <a:pt x="610101" y="687108"/>
                </a:lnTo>
                <a:lnTo>
                  <a:pt x="640252" y="644385"/>
                </a:lnTo>
                <a:lnTo>
                  <a:pt x="669327" y="605944"/>
                </a:lnTo>
                <a:lnTo>
                  <a:pt x="697822" y="564467"/>
                </a:lnTo>
                <a:lnTo>
                  <a:pt x="720230" y="520197"/>
                </a:lnTo>
                <a:lnTo>
                  <a:pt x="736412" y="473548"/>
                </a:lnTo>
                <a:lnTo>
                  <a:pt x="746226" y="424937"/>
                </a:lnTo>
                <a:lnTo>
                  <a:pt x="749529" y="374778"/>
                </a:lnTo>
                <a:lnTo>
                  <a:pt x="746604" y="327831"/>
                </a:lnTo>
                <a:lnTo>
                  <a:pt x="738065" y="282607"/>
                </a:lnTo>
                <a:lnTo>
                  <a:pt x="724264" y="239458"/>
                </a:lnTo>
                <a:lnTo>
                  <a:pt x="705557" y="198739"/>
                </a:lnTo>
                <a:lnTo>
                  <a:pt x="682298" y="160803"/>
                </a:lnTo>
                <a:lnTo>
                  <a:pt x="654839" y="126005"/>
                </a:lnTo>
                <a:lnTo>
                  <a:pt x="623535" y="94699"/>
                </a:lnTo>
                <a:lnTo>
                  <a:pt x="588740" y="67237"/>
                </a:lnTo>
                <a:lnTo>
                  <a:pt x="550808" y="43976"/>
                </a:lnTo>
                <a:lnTo>
                  <a:pt x="510092" y="25267"/>
                </a:lnTo>
                <a:lnTo>
                  <a:pt x="501173" y="22414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407375" y="4713715"/>
            <a:ext cx="232731" cy="279742"/>
          </a:xfrm>
          <a:custGeom>
            <a:avLst/>
            <a:gdLst/>
            <a:ahLst/>
            <a:cxnLst/>
            <a:rect l="l" t="t" r="r" b="b"/>
            <a:pathLst>
              <a:path w="165100" h="394335">
                <a:moveTo>
                  <a:pt x="37382" y="0"/>
                </a:moveTo>
                <a:lnTo>
                  <a:pt x="0" y="5478"/>
                </a:lnTo>
                <a:lnTo>
                  <a:pt x="127133" y="393941"/>
                </a:lnTo>
                <a:lnTo>
                  <a:pt x="164515" y="388461"/>
                </a:lnTo>
                <a:lnTo>
                  <a:pt x="37382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3"/>
          <p:cNvSpPr/>
          <p:nvPr/>
        </p:nvSpPr>
        <p:spPr>
          <a:xfrm>
            <a:off x="6482248" y="4646022"/>
            <a:ext cx="419812" cy="164872"/>
          </a:xfrm>
          <a:custGeom>
            <a:avLst/>
            <a:gdLst/>
            <a:ahLst/>
            <a:cxnLst/>
            <a:rect l="l" t="t" r="r" b="b"/>
            <a:pathLst>
              <a:path w="297814" h="232409">
                <a:moveTo>
                  <a:pt x="108293" y="99392"/>
                </a:moveTo>
                <a:lnTo>
                  <a:pt x="87544" y="99392"/>
                </a:lnTo>
                <a:lnTo>
                  <a:pt x="115653" y="231821"/>
                </a:lnTo>
                <a:lnTo>
                  <a:pt x="141621" y="154158"/>
                </a:lnTo>
                <a:lnTo>
                  <a:pt x="119915" y="154158"/>
                </a:lnTo>
                <a:lnTo>
                  <a:pt x="108293" y="99392"/>
                </a:lnTo>
                <a:close/>
              </a:path>
              <a:path w="297814" h="232409">
                <a:moveTo>
                  <a:pt x="191246" y="69364"/>
                </a:moveTo>
                <a:lnTo>
                  <a:pt x="169974" y="69364"/>
                </a:lnTo>
                <a:lnTo>
                  <a:pt x="202291" y="182693"/>
                </a:lnTo>
                <a:lnTo>
                  <a:pt x="262232" y="149007"/>
                </a:lnTo>
                <a:lnTo>
                  <a:pt x="213959" y="149007"/>
                </a:lnTo>
                <a:lnTo>
                  <a:pt x="191246" y="69364"/>
                </a:lnTo>
                <a:close/>
              </a:path>
              <a:path w="297814" h="232409">
                <a:moveTo>
                  <a:pt x="99846" y="59587"/>
                </a:moveTo>
                <a:lnTo>
                  <a:pt x="0" y="141706"/>
                </a:lnTo>
                <a:lnTo>
                  <a:pt x="11163" y="162215"/>
                </a:lnTo>
                <a:lnTo>
                  <a:pt x="87544" y="99392"/>
                </a:lnTo>
                <a:lnTo>
                  <a:pt x="108293" y="99392"/>
                </a:lnTo>
                <a:lnTo>
                  <a:pt x="99846" y="59587"/>
                </a:lnTo>
                <a:close/>
              </a:path>
              <a:path w="297814" h="232409">
                <a:moveTo>
                  <a:pt x="171465" y="0"/>
                </a:moveTo>
                <a:lnTo>
                  <a:pt x="119915" y="154158"/>
                </a:lnTo>
                <a:lnTo>
                  <a:pt x="141621" y="154158"/>
                </a:lnTo>
                <a:lnTo>
                  <a:pt x="169974" y="69364"/>
                </a:lnTo>
                <a:lnTo>
                  <a:pt x="191246" y="69364"/>
                </a:lnTo>
                <a:lnTo>
                  <a:pt x="171465" y="0"/>
                </a:lnTo>
                <a:close/>
              </a:path>
              <a:path w="297814" h="232409">
                <a:moveTo>
                  <a:pt x="289184" y="106732"/>
                </a:moveTo>
                <a:lnTo>
                  <a:pt x="213959" y="149007"/>
                </a:lnTo>
                <a:lnTo>
                  <a:pt x="262232" y="149007"/>
                </a:lnTo>
                <a:lnTo>
                  <a:pt x="297529" y="129171"/>
                </a:lnTo>
                <a:lnTo>
                  <a:pt x="289184" y="106732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4"/>
          <p:cNvSpPr/>
          <p:nvPr/>
        </p:nvSpPr>
        <p:spPr>
          <a:xfrm>
            <a:off x="5727619" y="4725403"/>
            <a:ext cx="327614" cy="91895"/>
          </a:xfrm>
          <a:custGeom>
            <a:avLst/>
            <a:gdLst/>
            <a:ahLst/>
            <a:cxnLst/>
            <a:rect l="l" t="t" r="r" b="b"/>
            <a:pathLst>
              <a:path w="232410" h="129540">
                <a:moveTo>
                  <a:pt x="215985" y="0"/>
                </a:moveTo>
                <a:lnTo>
                  <a:pt x="0" y="90849"/>
                </a:lnTo>
                <a:lnTo>
                  <a:pt x="16272" y="129532"/>
                </a:lnTo>
                <a:lnTo>
                  <a:pt x="232257" y="38682"/>
                </a:lnTo>
                <a:lnTo>
                  <a:pt x="215985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5"/>
          <p:cNvSpPr/>
          <p:nvPr/>
        </p:nvSpPr>
        <p:spPr>
          <a:xfrm>
            <a:off x="5612267" y="4561860"/>
            <a:ext cx="332090" cy="33335"/>
          </a:xfrm>
          <a:custGeom>
            <a:avLst/>
            <a:gdLst/>
            <a:ahLst/>
            <a:cxnLst/>
            <a:rect l="l" t="t" r="r" b="b"/>
            <a:pathLst>
              <a:path w="235585" h="46990">
                <a:moveTo>
                  <a:pt x="234259" y="0"/>
                </a:moveTo>
                <a:lnTo>
                  <a:pt x="0" y="4960"/>
                </a:lnTo>
                <a:lnTo>
                  <a:pt x="888" y="46918"/>
                </a:lnTo>
                <a:lnTo>
                  <a:pt x="235148" y="41958"/>
                </a:lnTo>
                <a:lnTo>
                  <a:pt x="234259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1"/>
          <p:cNvSpPr/>
          <p:nvPr/>
        </p:nvSpPr>
        <p:spPr>
          <a:xfrm>
            <a:off x="6755038" y="4712302"/>
            <a:ext cx="236312" cy="285148"/>
          </a:xfrm>
          <a:custGeom>
            <a:avLst/>
            <a:gdLst/>
            <a:ahLst/>
            <a:cxnLst/>
            <a:rect l="l" t="t" r="r" b="b"/>
            <a:pathLst>
              <a:path w="167639" h="401955">
                <a:moveTo>
                  <a:pt x="133215" y="0"/>
                </a:moveTo>
                <a:lnTo>
                  <a:pt x="0" y="396843"/>
                </a:lnTo>
                <a:lnTo>
                  <a:pt x="34309" y="401537"/>
                </a:lnTo>
                <a:lnTo>
                  <a:pt x="167523" y="4695"/>
                </a:lnTo>
                <a:lnTo>
                  <a:pt x="133215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CaixaDeTexto 14"/>
          <p:cNvSpPr txBox="1"/>
          <p:nvPr/>
        </p:nvSpPr>
        <p:spPr>
          <a:xfrm>
            <a:off x="4255633" y="4692650"/>
            <a:ext cx="1440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Britannic Bold" pitchFamily="34" charset="0"/>
              </a:rPr>
              <a:t>INOVA/IFRR</a:t>
            </a:r>
            <a:endParaRPr lang="pt-BR" dirty="0">
              <a:latin typeface="Britannic Bold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590550" y="349250"/>
            <a:ext cx="2819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latin typeface="Britannic Bold" pitchFamily="34" charset="0"/>
              </a:rPr>
              <a:t>DO AUXÍLIO FINANCEIRO</a:t>
            </a:r>
            <a:endParaRPr lang="pt-BR" dirty="0">
              <a:latin typeface="Britannic Bold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38150" y="882650"/>
            <a:ext cx="6705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dirty="0" smtClean="0">
                <a:latin typeface="Century Gothic" pitchFamily="34" charset="0"/>
              </a:rPr>
              <a:t>O </a:t>
            </a:r>
            <a:r>
              <a:rPr lang="pt-BR" sz="1600" dirty="0">
                <a:latin typeface="Century Gothic" pitchFamily="34" charset="0"/>
              </a:rPr>
              <a:t>auxílio financeiro será repassado ao Coordenador, mediante depósito bancário em conta corrente individual, da qual deverá ser o </a:t>
            </a:r>
            <a:r>
              <a:rPr lang="pt-BR" sz="1600" dirty="0" smtClean="0">
                <a:latin typeface="Century Gothic" pitchFamily="34" charset="0"/>
              </a:rPr>
              <a:t>titular</a:t>
            </a:r>
            <a:r>
              <a:rPr lang="pt-BR" sz="1600" b="1" dirty="0" smtClean="0">
                <a:latin typeface="Century Gothic" pitchFamily="34" charset="0"/>
              </a:rPr>
              <a:t>. (Art</a:t>
            </a:r>
            <a:r>
              <a:rPr lang="pt-BR" sz="1600" b="1" dirty="0">
                <a:latin typeface="Century Gothic" pitchFamily="34" charset="0"/>
              </a:rPr>
              <a:t>. </a:t>
            </a:r>
            <a:r>
              <a:rPr lang="pt-BR" sz="1600" b="1" dirty="0" smtClean="0">
                <a:latin typeface="Century Gothic" pitchFamily="34" charset="0"/>
              </a:rPr>
              <a:t>17).</a:t>
            </a:r>
            <a:endParaRPr lang="pt-BR" sz="1600" dirty="0">
              <a:latin typeface="Century Gothic" pitchFamily="34" charset="0"/>
            </a:endParaRPr>
          </a:p>
          <a:p>
            <a:endParaRPr lang="pt-BR" sz="1600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514350" y="1890633"/>
            <a:ext cx="64363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dirty="0" smtClean="0">
                <a:latin typeface="Century Gothic" pitchFamily="34" charset="0"/>
              </a:rPr>
              <a:t>A </a:t>
            </a:r>
            <a:r>
              <a:rPr lang="pt-BR" sz="1600" dirty="0">
                <a:latin typeface="Century Gothic" pitchFamily="34" charset="0"/>
              </a:rPr>
              <a:t>responsabilidade pelo depósito será da Diretoria/do Departarnento de </a:t>
            </a:r>
            <a:r>
              <a:rPr lang="pt-BR" sz="1600" dirty="0" smtClean="0">
                <a:latin typeface="Century Gothic" pitchFamily="34" charset="0"/>
              </a:rPr>
              <a:t>Administração </a:t>
            </a:r>
            <a:r>
              <a:rPr lang="pt-BR" sz="1600" dirty="0">
                <a:latin typeface="Century Gothic" pitchFamily="34" charset="0"/>
              </a:rPr>
              <a:t>do </a:t>
            </a:r>
            <a:r>
              <a:rPr lang="pt-BR" sz="1600" i="1" dirty="0">
                <a:latin typeface="Century Gothic" pitchFamily="34" charset="0"/>
              </a:rPr>
              <a:t>Campus </a:t>
            </a:r>
            <a:r>
              <a:rPr lang="pt-BR" sz="1600" dirty="0">
                <a:latin typeface="Century Gothic" pitchFamily="34" charset="0"/>
              </a:rPr>
              <a:t>do Coordenador, setor que deverá obedecer ao prazo limite de pagamento disposto no Edital</a:t>
            </a:r>
            <a:r>
              <a:rPr lang="pt-BR" sz="1600" dirty="0" smtClean="0">
                <a:latin typeface="Century Gothic" pitchFamily="34" charset="0"/>
              </a:rPr>
              <a:t>.</a:t>
            </a:r>
            <a:r>
              <a:rPr lang="pt-BR" sz="1600" dirty="0">
                <a:latin typeface="Century Gothic" pitchFamily="34" charset="0"/>
              </a:rPr>
              <a:t> </a:t>
            </a:r>
            <a:r>
              <a:rPr lang="pt-BR" sz="1600" b="1" dirty="0">
                <a:latin typeface="Century Gothic" pitchFamily="34" charset="0"/>
              </a:rPr>
              <a:t>(Art. </a:t>
            </a:r>
            <a:r>
              <a:rPr lang="pt-BR" sz="1600" b="1" dirty="0" smtClean="0">
                <a:latin typeface="Century Gothic" pitchFamily="34" charset="0"/>
              </a:rPr>
              <a:t>17, </a:t>
            </a:r>
            <a:r>
              <a:rPr lang="pt-BR" sz="1600" b="1" dirty="0">
                <a:latin typeface="Century Gothic" pitchFamily="34" charset="0"/>
              </a:rPr>
              <a:t>§ 1°</a:t>
            </a:r>
            <a:r>
              <a:rPr lang="pt-BR" sz="1600" b="1" dirty="0" smtClean="0">
                <a:latin typeface="Century Gothic" pitchFamily="34" charset="0"/>
              </a:rPr>
              <a:t>). </a:t>
            </a:r>
            <a:endParaRPr lang="pt-BR" sz="1600" dirty="0">
              <a:latin typeface="Century Gothic" pitchFamily="34" charset="0"/>
            </a:endParaRPr>
          </a:p>
          <a:p>
            <a:endParaRPr lang="pt-BR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514350" y="3092450"/>
            <a:ext cx="6477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dirty="0">
                <a:latin typeface="Century Gothic" pitchFamily="34" charset="0"/>
              </a:rPr>
              <a:t>Em caso de descumprimento do </a:t>
            </a:r>
            <a:r>
              <a:rPr lang="pt-BR" sz="1600" dirty="0" smtClean="0">
                <a:latin typeface="Century Gothic" pitchFamily="34" charset="0"/>
              </a:rPr>
              <a:t>parágrafo </a:t>
            </a:r>
            <a:r>
              <a:rPr lang="pt-BR" sz="1600" dirty="0">
                <a:latin typeface="Century Gothic" pitchFamily="34" charset="0"/>
              </a:rPr>
              <a:t>anterior, a PROEN </a:t>
            </a:r>
            <a:r>
              <a:rPr lang="pt-BR" sz="1600" dirty="0" smtClean="0">
                <a:latin typeface="Century Gothic" pitchFamily="34" charset="0"/>
              </a:rPr>
              <a:t>irá </a:t>
            </a:r>
            <a:r>
              <a:rPr lang="pt-BR" sz="1600" dirty="0">
                <a:latin typeface="Century Gothic" pitchFamily="34" charset="0"/>
              </a:rPr>
              <a:t>determinar o pagamento direto ao Coordenador, sendo o valor descontado do orçamento correspondente do </a:t>
            </a:r>
            <a:r>
              <a:rPr lang="pt-BR" sz="1600" i="1" dirty="0">
                <a:latin typeface="Century Gothic" pitchFamily="34" charset="0"/>
              </a:rPr>
              <a:t>Campus, </a:t>
            </a:r>
            <a:r>
              <a:rPr lang="pt-BR" sz="1600" dirty="0">
                <a:latin typeface="Century Gothic" pitchFamily="34" charset="0"/>
              </a:rPr>
              <a:t>sem prejuízo de abertura de procedimento para </a:t>
            </a:r>
            <a:r>
              <a:rPr lang="pt-BR" sz="1600" dirty="0" smtClean="0">
                <a:latin typeface="Century Gothic" pitchFamily="34" charset="0"/>
              </a:rPr>
              <a:t>apuração </a:t>
            </a:r>
            <a:r>
              <a:rPr lang="pt-BR" sz="1600" dirty="0">
                <a:latin typeface="Century Gothic" pitchFamily="34" charset="0"/>
              </a:rPr>
              <a:t>de responsabilidade</a:t>
            </a:r>
            <a:r>
              <a:rPr lang="pt-BR" dirty="0" smtClean="0">
                <a:latin typeface="Century Gothic" pitchFamily="34" charset="0"/>
              </a:rPr>
              <a:t>.</a:t>
            </a:r>
            <a:r>
              <a:rPr lang="pt-BR" b="1" dirty="0">
                <a:latin typeface="Century Gothic" pitchFamily="34" charset="0"/>
              </a:rPr>
              <a:t> (Art. 17, § </a:t>
            </a:r>
            <a:r>
              <a:rPr lang="pt-BR" b="1" dirty="0" smtClean="0">
                <a:latin typeface="Century Gothic" pitchFamily="34" charset="0"/>
              </a:rPr>
              <a:t>2°). </a:t>
            </a:r>
            <a:endParaRPr lang="pt-BR" dirty="0">
              <a:latin typeface="Century Gothic" pitchFamily="34" charset="0"/>
            </a:endParaRPr>
          </a:p>
          <a:p>
            <a:pPr algn="just"/>
            <a:endParaRPr lang="pt-BR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64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6432375" y="5020482"/>
            <a:ext cx="518275" cy="69823"/>
          </a:xfrm>
          <a:custGeom>
            <a:avLst/>
            <a:gdLst/>
            <a:ahLst/>
            <a:cxnLst/>
            <a:rect l="l" t="t" r="r" b="b"/>
            <a:pathLst>
              <a:path w="367664" h="98425">
                <a:moveTo>
                  <a:pt x="318075" y="0"/>
                </a:moveTo>
                <a:lnTo>
                  <a:pt x="48945" y="0"/>
                </a:lnTo>
                <a:lnTo>
                  <a:pt x="29912" y="3852"/>
                </a:lnTo>
                <a:lnTo>
                  <a:pt x="14352" y="14352"/>
                </a:lnTo>
                <a:lnTo>
                  <a:pt x="3852" y="29913"/>
                </a:lnTo>
                <a:lnTo>
                  <a:pt x="0" y="48949"/>
                </a:lnTo>
                <a:lnTo>
                  <a:pt x="3852" y="67986"/>
                </a:lnTo>
                <a:lnTo>
                  <a:pt x="14352" y="83549"/>
                </a:lnTo>
                <a:lnTo>
                  <a:pt x="29912" y="94052"/>
                </a:lnTo>
                <a:lnTo>
                  <a:pt x="48945" y="97905"/>
                </a:lnTo>
                <a:lnTo>
                  <a:pt x="318075" y="97905"/>
                </a:lnTo>
                <a:lnTo>
                  <a:pt x="337116" y="94052"/>
                </a:lnTo>
                <a:lnTo>
                  <a:pt x="352682" y="83549"/>
                </a:lnTo>
                <a:lnTo>
                  <a:pt x="358121" y="75491"/>
                </a:lnTo>
                <a:lnTo>
                  <a:pt x="48945" y="75491"/>
                </a:lnTo>
                <a:lnTo>
                  <a:pt x="38628" y="73401"/>
                </a:lnTo>
                <a:lnTo>
                  <a:pt x="30193" y="67707"/>
                </a:lnTo>
                <a:lnTo>
                  <a:pt x="24502" y="59270"/>
                </a:lnTo>
                <a:lnTo>
                  <a:pt x="22414" y="48949"/>
                </a:lnTo>
                <a:lnTo>
                  <a:pt x="24502" y="38631"/>
                </a:lnTo>
                <a:lnTo>
                  <a:pt x="30193" y="30194"/>
                </a:lnTo>
                <a:lnTo>
                  <a:pt x="38628" y="24501"/>
                </a:lnTo>
                <a:lnTo>
                  <a:pt x="48945" y="22412"/>
                </a:lnTo>
                <a:lnTo>
                  <a:pt x="358124" y="22412"/>
                </a:lnTo>
                <a:lnTo>
                  <a:pt x="352682" y="14352"/>
                </a:lnTo>
                <a:lnTo>
                  <a:pt x="337116" y="3852"/>
                </a:lnTo>
                <a:lnTo>
                  <a:pt x="318075" y="0"/>
                </a:lnTo>
                <a:close/>
              </a:path>
              <a:path w="367664" h="98425">
                <a:moveTo>
                  <a:pt x="358124" y="22412"/>
                </a:moveTo>
                <a:lnTo>
                  <a:pt x="318075" y="22412"/>
                </a:lnTo>
                <a:lnTo>
                  <a:pt x="328400" y="24501"/>
                </a:lnTo>
                <a:lnTo>
                  <a:pt x="336842" y="30194"/>
                </a:lnTo>
                <a:lnTo>
                  <a:pt x="342538" y="38631"/>
                </a:lnTo>
                <a:lnTo>
                  <a:pt x="344628" y="48949"/>
                </a:lnTo>
                <a:lnTo>
                  <a:pt x="342538" y="59270"/>
                </a:lnTo>
                <a:lnTo>
                  <a:pt x="336842" y="67707"/>
                </a:lnTo>
                <a:lnTo>
                  <a:pt x="328400" y="73401"/>
                </a:lnTo>
                <a:lnTo>
                  <a:pt x="318075" y="75491"/>
                </a:lnTo>
                <a:lnTo>
                  <a:pt x="358121" y="75491"/>
                </a:lnTo>
                <a:lnTo>
                  <a:pt x="363187" y="67986"/>
                </a:lnTo>
                <a:lnTo>
                  <a:pt x="367041" y="48949"/>
                </a:lnTo>
                <a:lnTo>
                  <a:pt x="363187" y="29913"/>
                </a:lnTo>
                <a:lnTo>
                  <a:pt x="358124" y="22412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460417" y="5105324"/>
            <a:ext cx="461882" cy="120726"/>
          </a:xfrm>
          <a:custGeom>
            <a:avLst/>
            <a:gdLst/>
            <a:ahLst/>
            <a:cxnLst/>
            <a:rect l="l" t="t" r="r" b="b"/>
            <a:pathLst>
              <a:path w="327660" h="170180">
                <a:moveTo>
                  <a:pt x="327235" y="0"/>
                </a:moveTo>
                <a:lnTo>
                  <a:pt x="0" y="0"/>
                </a:lnTo>
                <a:lnTo>
                  <a:pt x="0" y="11207"/>
                </a:lnTo>
                <a:lnTo>
                  <a:pt x="6487" y="46369"/>
                </a:lnTo>
                <a:lnTo>
                  <a:pt x="24383" y="76055"/>
                </a:lnTo>
                <a:lnTo>
                  <a:pt x="51337" y="97789"/>
                </a:lnTo>
                <a:lnTo>
                  <a:pt x="84998" y="109095"/>
                </a:lnTo>
                <a:lnTo>
                  <a:pt x="95932" y="133684"/>
                </a:lnTo>
                <a:lnTo>
                  <a:pt x="113742" y="152928"/>
                </a:lnTo>
                <a:lnTo>
                  <a:pt x="136857" y="165470"/>
                </a:lnTo>
                <a:lnTo>
                  <a:pt x="163705" y="169952"/>
                </a:lnTo>
                <a:lnTo>
                  <a:pt x="190569" y="165469"/>
                </a:lnTo>
                <a:lnTo>
                  <a:pt x="213692" y="152924"/>
                </a:lnTo>
                <a:lnTo>
                  <a:pt x="218674" y="147539"/>
                </a:lnTo>
                <a:lnTo>
                  <a:pt x="163705" y="147539"/>
                </a:lnTo>
                <a:lnTo>
                  <a:pt x="142821" y="143768"/>
                </a:lnTo>
                <a:lnTo>
                  <a:pt x="125188" y="133281"/>
                </a:lnTo>
                <a:lnTo>
                  <a:pt x="112235" y="117316"/>
                </a:lnTo>
                <a:lnTo>
                  <a:pt x="105393" y="97110"/>
                </a:lnTo>
                <a:lnTo>
                  <a:pt x="104035" y="88121"/>
                </a:lnTo>
                <a:lnTo>
                  <a:pt x="94960" y="87595"/>
                </a:lnTo>
                <a:lnTo>
                  <a:pt x="68939" y="81477"/>
                </a:lnTo>
                <a:lnTo>
                  <a:pt x="47218" y="67418"/>
                </a:lnTo>
                <a:lnTo>
                  <a:pt x="31461" y="47173"/>
                </a:lnTo>
                <a:lnTo>
                  <a:pt x="23233" y="22414"/>
                </a:lnTo>
                <a:lnTo>
                  <a:pt x="325170" y="22414"/>
                </a:lnTo>
                <a:lnTo>
                  <a:pt x="327235" y="11207"/>
                </a:lnTo>
                <a:lnTo>
                  <a:pt x="327235" y="0"/>
                </a:lnTo>
                <a:close/>
              </a:path>
              <a:path w="327660" h="170180">
                <a:moveTo>
                  <a:pt x="325170" y="22414"/>
                </a:moveTo>
                <a:lnTo>
                  <a:pt x="303994" y="22414"/>
                </a:lnTo>
                <a:lnTo>
                  <a:pt x="295762" y="47194"/>
                </a:lnTo>
                <a:lnTo>
                  <a:pt x="280047" y="67418"/>
                </a:lnTo>
                <a:lnTo>
                  <a:pt x="258402" y="81456"/>
                </a:lnTo>
                <a:lnTo>
                  <a:pt x="232448" y="87595"/>
                </a:lnTo>
                <a:lnTo>
                  <a:pt x="223379" y="88129"/>
                </a:lnTo>
                <a:lnTo>
                  <a:pt x="222025" y="97114"/>
                </a:lnTo>
                <a:lnTo>
                  <a:pt x="215190" y="117319"/>
                </a:lnTo>
                <a:lnTo>
                  <a:pt x="202238" y="133283"/>
                </a:lnTo>
                <a:lnTo>
                  <a:pt x="184600" y="143769"/>
                </a:lnTo>
                <a:lnTo>
                  <a:pt x="163705" y="147539"/>
                </a:lnTo>
                <a:lnTo>
                  <a:pt x="218674" y="147539"/>
                </a:lnTo>
                <a:lnTo>
                  <a:pt x="231501" y="133675"/>
                </a:lnTo>
                <a:lnTo>
                  <a:pt x="242423" y="109080"/>
                </a:lnTo>
                <a:lnTo>
                  <a:pt x="276012" y="97749"/>
                </a:lnTo>
                <a:lnTo>
                  <a:pt x="302907" y="76009"/>
                </a:lnTo>
                <a:lnTo>
                  <a:pt x="320763" y="46336"/>
                </a:lnTo>
                <a:lnTo>
                  <a:pt x="325170" y="22414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162813" y="4363536"/>
            <a:ext cx="1057137" cy="641019"/>
          </a:xfrm>
          <a:custGeom>
            <a:avLst/>
            <a:gdLst/>
            <a:ahLst/>
            <a:cxnLst/>
            <a:rect l="l" t="t" r="r" b="b"/>
            <a:pathLst>
              <a:path w="749935" h="903605">
                <a:moveTo>
                  <a:pt x="374784" y="0"/>
                </a:moveTo>
                <a:lnTo>
                  <a:pt x="327837" y="2925"/>
                </a:lnTo>
                <a:lnTo>
                  <a:pt x="282611" y="11465"/>
                </a:lnTo>
                <a:lnTo>
                  <a:pt x="239462" y="25267"/>
                </a:lnTo>
                <a:lnTo>
                  <a:pt x="198742" y="43976"/>
                </a:lnTo>
                <a:lnTo>
                  <a:pt x="160806" y="67237"/>
                </a:lnTo>
                <a:lnTo>
                  <a:pt x="126007" y="94699"/>
                </a:lnTo>
                <a:lnTo>
                  <a:pt x="94700" y="126005"/>
                </a:lnTo>
                <a:lnTo>
                  <a:pt x="67238" y="160803"/>
                </a:lnTo>
                <a:lnTo>
                  <a:pt x="43976" y="198739"/>
                </a:lnTo>
                <a:lnTo>
                  <a:pt x="25267" y="239458"/>
                </a:lnTo>
                <a:lnTo>
                  <a:pt x="11466" y="282607"/>
                </a:lnTo>
                <a:lnTo>
                  <a:pt x="2925" y="327831"/>
                </a:lnTo>
                <a:lnTo>
                  <a:pt x="0" y="374778"/>
                </a:lnTo>
                <a:lnTo>
                  <a:pt x="3309" y="424961"/>
                </a:lnTo>
                <a:lnTo>
                  <a:pt x="13135" y="473590"/>
                </a:lnTo>
                <a:lnTo>
                  <a:pt x="29332" y="520250"/>
                </a:lnTo>
                <a:lnTo>
                  <a:pt x="51753" y="564524"/>
                </a:lnTo>
                <a:lnTo>
                  <a:pt x="80245" y="605999"/>
                </a:lnTo>
                <a:lnTo>
                  <a:pt x="110955" y="646378"/>
                </a:lnTo>
                <a:lnTo>
                  <a:pt x="140741" y="688364"/>
                </a:lnTo>
                <a:lnTo>
                  <a:pt x="169167" y="731329"/>
                </a:lnTo>
                <a:lnTo>
                  <a:pt x="195842" y="774698"/>
                </a:lnTo>
                <a:lnTo>
                  <a:pt x="195842" y="903607"/>
                </a:lnTo>
                <a:lnTo>
                  <a:pt x="551663" y="903607"/>
                </a:lnTo>
                <a:lnTo>
                  <a:pt x="551663" y="881193"/>
                </a:lnTo>
                <a:lnTo>
                  <a:pt x="218257" y="881193"/>
                </a:lnTo>
                <a:lnTo>
                  <a:pt x="218257" y="768582"/>
                </a:lnTo>
                <a:lnTo>
                  <a:pt x="189341" y="721279"/>
                </a:lnTo>
                <a:lnTo>
                  <a:pt x="160124" y="677003"/>
                </a:lnTo>
                <a:lnTo>
                  <a:pt x="129474" y="633730"/>
                </a:lnTo>
                <a:lnTo>
                  <a:pt x="97807" y="592070"/>
                </a:lnTo>
                <a:lnTo>
                  <a:pt x="71026" y="553079"/>
                </a:lnTo>
                <a:lnTo>
                  <a:pt x="49959" y="511465"/>
                </a:lnTo>
                <a:lnTo>
                  <a:pt x="34744" y="467617"/>
                </a:lnTo>
                <a:lnTo>
                  <a:pt x="25515" y="421925"/>
                </a:lnTo>
                <a:lnTo>
                  <a:pt x="22409" y="374778"/>
                </a:lnTo>
                <a:lnTo>
                  <a:pt x="25631" y="327029"/>
                </a:lnTo>
                <a:lnTo>
                  <a:pt x="35018" y="281213"/>
                </a:lnTo>
                <a:lnTo>
                  <a:pt x="50144" y="237752"/>
                </a:lnTo>
                <a:lnTo>
                  <a:pt x="70588" y="197070"/>
                </a:lnTo>
                <a:lnTo>
                  <a:pt x="95926" y="159590"/>
                </a:lnTo>
                <a:lnTo>
                  <a:pt x="125734" y="125735"/>
                </a:lnTo>
                <a:lnTo>
                  <a:pt x="159591" y="95927"/>
                </a:lnTo>
                <a:lnTo>
                  <a:pt x="197073" y="70590"/>
                </a:lnTo>
                <a:lnTo>
                  <a:pt x="237756" y="50148"/>
                </a:lnTo>
                <a:lnTo>
                  <a:pt x="281217" y="35022"/>
                </a:lnTo>
                <a:lnTo>
                  <a:pt x="327035" y="25636"/>
                </a:lnTo>
                <a:lnTo>
                  <a:pt x="374784" y="22414"/>
                </a:lnTo>
                <a:lnTo>
                  <a:pt x="501173" y="22414"/>
                </a:lnTo>
                <a:lnTo>
                  <a:pt x="466947" y="11465"/>
                </a:lnTo>
                <a:lnTo>
                  <a:pt x="421727" y="2925"/>
                </a:lnTo>
                <a:lnTo>
                  <a:pt x="374784" y="0"/>
                </a:lnTo>
                <a:close/>
              </a:path>
              <a:path w="749935" h="903605">
                <a:moveTo>
                  <a:pt x="501173" y="22414"/>
                </a:moveTo>
                <a:lnTo>
                  <a:pt x="374784" y="22414"/>
                </a:lnTo>
                <a:lnTo>
                  <a:pt x="422529" y="25636"/>
                </a:lnTo>
                <a:lnTo>
                  <a:pt x="468342" y="35022"/>
                </a:lnTo>
                <a:lnTo>
                  <a:pt x="511799" y="50148"/>
                </a:lnTo>
                <a:lnTo>
                  <a:pt x="552478" y="70590"/>
                </a:lnTo>
                <a:lnTo>
                  <a:pt x="589955" y="95927"/>
                </a:lnTo>
                <a:lnTo>
                  <a:pt x="623808" y="125735"/>
                </a:lnTo>
                <a:lnTo>
                  <a:pt x="653613" y="159590"/>
                </a:lnTo>
                <a:lnTo>
                  <a:pt x="678948" y="197070"/>
                </a:lnTo>
                <a:lnTo>
                  <a:pt x="699389" y="237752"/>
                </a:lnTo>
                <a:lnTo>
                  <a:pt x="714513" y="281213"/>
                </a:lnTo>
                <a:lnTo>
                  <a:pt x="723898" y="327029"/>
                </a:lnTo>
                <a:lnTo>
                  <a:pt x="727120" y="374778"/>
                </a:lnTo>
                <a:lnTo>
                  <a:pt x="724013" y="421950"/>
                </a:lnTo>
                <a:lnTo>
                  <a:pt x="714780" y="467661"/>
                </a:lnTo>
                <a:lnTo>
                  <a:pt x="699557" y="511520"/>
                </a:lnTo>
                <a:lnTo>
                  <a:pt x="678481" y="553138"/>
                </a:lnTo>
                <a:lnTo>
                  <a:pt x="651686" y="592124"/>
                </a:lnTo>
                <a:lnTo>
                  <a:pt x="621790" y="631665"/>
                </a:lnTo>
                <a:lnTo>
                  <a:pt x="590767" y="675680"/>
                </a:lnTo>
                <a:lnTo>
                  <a:pt x="559995" y="722154"/>
                </a:lnTo>
                <a:lnTo>
                  <a:pt x="530848" y="769071"/>
                </a:lnTo>
                <a:lnTo>
                  <a:pt x="529249" y="771735"/>
                </a:lnTo>
                <a:lnTo>
                  <a:pt x="529249" y="881193"/>
                </a:lnTo>
                <a:lnTo>
                  <a:pt x="551663" y="881193"/>
                </a:lnTo>
                <a:lnTo>
                  <a:pt x="551663" y="777946"/>
                </a:lnTo>
                <a:lnTo>
                  <a:pt x="580138" y="732263"/>
                </a:lnTo>
                <a:lnTo>
                  <a:pt x="610101" y="687108"/>
                </a:lnTo>
                <a:lnTo>
                  <a:pt x="640252" y="644385"/>
                </a:lnTo>
                <a:lnTo>
                  <a:pt x="669327" y="605944"/>
                </a:lnTo>
                <a:lnTo>
                  <a:pt x="697822" y="564467"/>
                </a:lnTo>
                <a:lnTo>
                  <a:pt x="720230" y="520197"/>
                </a:lnTo>
                <a:lnTo>
                  <a:pt x="736412" y="473548"/>
                </a:lnTo>
                <a:lnTo>
                  <a:pt x="746226" y="424937"/>
                </a:lnTo>
                <a:lnTo>
                  <a:pt x="749529" y="374778"/>
                </a:lnTo>
                <a:lnTo>
                  <a:pt x="746604" y="327831"/>
                </a:lnTo>
                <a:lnTo>
                  <a:pt x="738065" y="282607"/>
                </a:lnTo>
                <a:lnTo>
                  <a:pt x="724264" y="239458"/>
                </a:lnTo>
                <a:lnTo>
                  <a:pt x="705557" y="198739"/>
                </a:lnTo>
                <a:lnTo>
                  <a:pt x="682298" y="160803"/>
                </a:lnTo>
                <a:lnTo>
                  <a:pt x="654839" y="126005"/>
                </a:lnTo>
                <a:lnTo>
                  <a:pt x="623535" y="94699"/>
                </a:lnTo>
                <a:lnTo>
                  <a:pt x="588740" y="67237"/>
                </a:lnTo>
                <a:lnTo>
                  <a:pt x="550808" y="43976"/>
                </a:lnTo>
                <a:lnTo>
                  <a:pt x="510092" y="25267"/>
                </a:lnTo>
                <a:lnTo>
                  <a:pt x="501173" y="22414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407375" y="4713715"/>
            <a:ext cx="232731" cy="279742"/>
          </a:xfrm>
          <a:custGeom>
            <a:avLst/>
            <a:gdLst/>
            <a:ahLst/>
            <a:cxnLst/>
            <a:rect l="l" t="t" r="r" b="b"/>
            <a:pathLst>
              <a:path w="165100" h="394335">
                <a:moveTo>
                  <a:pt x="37382" y="0"/>
                </a:moveTo>
                <a:lnTo>
                  <a:pt x="0" y="5478"/>
                </a:lnTo>
                <a:lnTo>
                  <a:pt x="127133" y="393941"/>
                </a:lnTo>
                <a:lnTo>
                  <a:pt x="164515" y="388461"/>
                </a:lnTo>
                <a:lnTo>
                  <a:pt x="37382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3"/>
          <p:cNvSpPr/>
          <p:nvPr/>
        </p:nvSpPr>
        <p:spPr>
          <a:xfrm>
            <a:off x="6482248" y="4646022"/>
            <a:ext cx="419812" cy="164872"/>
          </a:xfrm>
          <a:custGeom>
            <a:avLst/>
            <a:gdLst/>
            <a:ahLst/>
            <a:cxnLst/>
            <a:rect l="l" t="t" r="r" b="b"/>
            <a:pathLst>
              <a:path w="297814" h="232409">
                <a:moveTo>
                  <a:pt x="108293" y="99392"/>
                </a:moveTo>
                <a:lnTo>
                  <a:pt x="87544" y="99392"/>
                </a:lnTo>
                <a:lnTo>
                  <a:pt x="115653" y="231821"/>
                </a:lnTo>
                <a:lnTo>
                  <a:pt x="141621" y="154158"/>
                </a:lnTo>
                <a:lnTo>
                  <a:pt x="119915" y="154158"/>
                </a:lnTo>
                <a:lnTo>
                  <a:pt x="108293" y="99392"/>
                </a:lnTo>
                <a:close/>
              </a:path>
              <a:path w="297814" h="232409">
                <a:moveTo>
                  <a:pt x="191246" y="69364"/>
                </a:moveTo>
                <a:lnTo>
                  <a:pt x="169974" y="69364"/>
                </a:lnTo>
                <a:lnTo>
                  <a:pt x="202291" y="182693"/>
                </a:lnTo>
                <a:lnTo>
                  <a:pt x="262232" y="149007"/>
                </a:lnTo>
                <a:lnTo>
                  <a:pt x="213959" y="149007"/>
                </a:lnTo>
                <a:lnTo>
                  <a:pt x="191246" y="69364"/>
                </a:lnTo>
                <a:close/>
              </a:path>
              <a:path w="297814" h="232409">
                <a:moveTo>
                  <a:pt x="99846" y="59587"/>
                </a:moveTo>
                <a:lnTo>
                  <a:pt x="0" y="141706"/>
                </a:lnTo>
                <a:lnTo>
                  <a:pt x="11163" y="162215"/>
                </a:lnTo>
                <a:lnTo>
                  <a:pt x="87544" y="99392"/>
                </a:lnTo>
                <a:lnTo>
                  <a:pt x="108293" y="99392"/>
                </a:lnTo>
                <a:lnTo>
                  <a:pt x="99846" y="59587"/>
                </a:lnTo>
                <a:close/>
              </a:path>
              <a:path w="297814" h="232409">
                <a:moveTo>
                  <a:pt x="171465" y="0"/>
                </a:moveTo>
                <a:lnTo>
                  <a:pt x="119915" y="154158"/>
                </a:lnTo>
                <a:lnTo>
                  <a:pt x="141621" y="154158"/>
                </a:lnTo>
                <a:lnTo>
                  <a:pt x="169974" y="69364"/>
                </a:lnTo>
                <a:lnTo>
                  <a:pt x="191246" y="69364"/>
                </a:lnTo>
                <a:lnTo>
                  <a:pt x="171465" y="0"/>
                </a:lnTo>
                <a:close/>
              </a:path>
              <a:path w="297814" h="232409">
                <a:moveTo>
                  <a:pt x="289184" y="106732"/>
                </a:moveTo>
                <a:lnTo>
                  <a:pt x="213959" y="149007"/>
                </a:lnTo>
                <a:lnTo>
                  <a:pt x="262232" y="149007"/>
                </a:lnTo>
                <a:lnTo>
                  <a:pt x="297529" y="129171"/>
                </a:lnTo>
                <a:lnTo>
                  <a:pt x="289184" y="106732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4"/>
          <p:cNvSpPr/>
          <p:nvPr/>
        </p:nvSpPr>
        <p:spPr>
          <a:xfrm>
            <a:off x="5727619" y="4725403"/>
            <a:ext cx="327614" cy="91895"/>
          </a:xfrm>
          <a:custGeom>
            <a:avLst/>
            <a:gdLst/>
            <a:ahLst/>
            <a:cxnLst/>
            <a:rect l="l" t="t" r="r" b="b"/>
            <a:pathLst>
              <a:path w="232410" h="129540">
                <a:moveTo>
                  <a:pt x="215985" y="0"/>
                </a:moveTo>
                <a:lnTo>
                  <a:pt x="0" y="90849"/>
                </a:lnTo>
                <a:lnTo>
                  <a:pt x="16272" y="129532"/>
                </a:lnTo>
                <a:lnTo>
                  <a:pt x="232257" y="38682"/>
                </a:lnTo>
                <a:lnTo>
                  <a:pt x="215985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5"/>
          <p:cNvSpPr/>
          <p:nvPr/>
        </p:nvSpPr>
        <p:spPr>
          <a:xfrm>
            <a:off x="5612267" y="4561860"/>
            <a:ext cx="332090" cy="33335"/>
          </a:xfrm>
          <a:custGeom>
            <a:avLst/>
            <a:gdLst/>
            <a:ahLst/>
            <a:cxnLst/>
            <a:rect l="l" t="t" r="r" b="b"/>
            <a:pathLst>
              <a:path w="235585" h="46990">
                <a:moveTo>
                  <a:pt x="234259" y="0"/>
                </a:moveTo>
                <a:lnTo>
                  <a:pt x="0" y="4960"/>
                </a:lnTo>
                <a:lnTo>
                  <a:pt x="888" y="46918"/>
                </a:lnTo>
                <a:lnTo>
                  <a:pt x="235148" y="41958"/>
                </a:lnTo>
                <a:lnTo>
                  <a:pt x="234259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1"/>
          <p:cNvSpPr/>
          <p:nvPr/>
        </p:nvSpPr>
        <p:spPr>
          <a:xfrm>
            <a:off x="6755038" y="4712302"/>
            <a:ext cx="236312" cy="285148"/>
          </a:xfrm>
          <a:custGeom>
            <a:avLst/>
            <a:gdLst/>
            <a:ahLst/>
            <a:cxnLst/>
            <a:rect l="l" t="t" r="r" b="b"/>
            <a:pathLst>
              <a:path w="167639" h="401955">
                <a:moveTo>
                  <a:pt x="133215" y="0"/>
                </a:moveTo>
                <a:lnTo>
                  <a:pt x="0" y="396843"/>
                </a:lnTo>
                <a:lnTo>
                  <a:pt x="34309" y="401537"/>
                </a:lnTo>
                <a:lnTo>
                  <a:pt x="167523" y="4695"/>
                </a:lnTo>
                <a:lnTo>
                  <a:pt x="133215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CaixaDeTexto 14"/>
          <p:cNvSpPr txBox="1"/>
          <p:nvPr/>
        </p:nvSpPr>
        <p:spPr>
          <a:xfrm>
            <a:off x="4255633" y="4692650"/>
            <a:ext cx="1440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Britannic Bold" pitchFamily="34" charset="0"/>
              </a:rPr>
              <a:t>INOVA/IFRR</a:t>
            </a:r>
            <a:endParaRPr lang="pt-BR" dirty="0">
              <a:latin typeface="Britannic Bold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590550" y="349250"/>
            <a:ext cx="2819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latin typeface="Britannic Bold" pitchFamily="34" charset="0"/>
              </a:rPr>
              <a:t>DO AUXÍLIO FINANCEIRO</a:t>
            </a:r>
            <a:endParaRPr lang="pt-BR" dirty="0">
              <a:latin typeface="Britannic Bold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38150" y="882650"/>
            <a:ext cx="6705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dirty="0" smtClean="0">
                <a:latin typeface="Century Gothic" pitchFamily="34" charset="0"/>
              </a:rPr>
              <a:t>O </a:t>
            </a:r>
            <a:r>
              <a:rPr lang="pt-BR" sz="1600" dirty="0">
                <a:latin typeface="Century Gothic" pitchFamily="34" charset="0"/>
              </a:rPr>
              <a:t>valor do </a:t>
            </a:r>
            <a:r>
              <a:rPr lang="pt-BR" sz="1600" dirty="0" smtClean="0">
                <a:latin typeface="Century Gothic" pitchFamily="34" charset="0"/>
              </a:rPr>
              <a:t>auxílio </a:t>
            </a:r>
            <a:r>
              <a:rPr lang="pt-BR" sz="1600" dirty="0">
                <a:latin typeface="Century Gothic" pitchFamily="34" charset="0"/>
              </a:rPr>
              <a:t>poderá ser utilizado para </a:t>
            </a:r>
            <a:r>
              <a:rPr lang="pt-BR" sz="1600" dirty="0" smtClean="0">
                <a:latin typeface="Century Gothic" pitchFamily="34" charset="0"/>
              </a:rPr>
              <a:t>obtenção </a:t>
            </a:r>
            <a:r>
              <a:rPr lang="pt-BR" sz="1600" dirty="0">
                <a:latin typeface="Century Gothic" pitchFamily="34" charset="0"/>
              </a:rPr>
              <a:t>de materiais de </a:t>
            </a:r>
            <a:r>
              <a:rPr lang="pt-BR" sz="1600" dirty="0" smtClean="0">
                <a:latin typeface="Century Gothic" pitchFamily="34" charset="0"/>
              </a:rPr>
              <a:t>naturezas diversas</a:t>
            </a:r>
            <a:r>
              <a:rPr lang="pt-BR" sz="1600" dirty="0">
                <a:latin typeface="Century Gothic" pitchFamily="34" charset="0"/>
              </a:rPr>
              <a:t>, devendo a </a:t>
            </a:r>
            <a:r>
              <a:rPr lang="pt-BR" sz="1600" dirty="0" smtClean="0">
                <a:latin typeface="Century Gothic" pitchFamily="34" charset="0"/>
              </a:rPr>
              <a:t>aquisição </a:t>
            </a:r>
            <a:r>
              <a:rPr lang="pt-BR" sz="1600" dirty="0">
                <a:latin typeface="Century Gothic" pitchFamily="34" charset="0"/>
              </a:rPr>
              <a:t>ser coerente </a:t>
            </a:r>
            <a:r>
              <a:rPr lang="pt-BR" sz="1600" dirty="0" smtClean="0">
                <a:latin typeface="Century Gothic" pitchFamily="34" charset="0"/>
              </a:rPr>
              <a:t>com </a:t>
            </a:r>
            <a:r>
              <a:rPr lang="pt-BR" sz="1600" dirty="0">
                <a:latin typeface="Century Gothic" pitchFamily="34" charset="0"/>
              </a:rPr>
              <a:t>a </a:t>
            </a:r>
            <a:r>
              <a:rPr lang="pt-BR" sz="1600" dirty="0" smtClean="0">
                <a:latin typeface="Century Gothic" pitchFamily="34" charset="0"/>
              </a:rPr>
              <a:t>ação </a:t>
            </a:r>
            <a:r>
              <a:rPr lang="pt-BR" sz="1600" dirty="0">
                <a:latin typeface="Century Gothic" pitchFamily="34" charset="0"/>
              </a:rPr>
              <a:t>e estar prevista na </a:t>
            </a:r>
            <a:r>
              <a:rPr lang="pt-BR" sz="1600" dirty="0" smtClean="0">
                <a:latin typeface="Century Gothic" pitchFamily="34" charset="0"/>
              </a:rPr>
              <a:t>proposta apresentada</a:t>
            </a:r>
            <a:r>
              <a:rPr lang="pt-BR" sz="1600" dirty="0">
                <a:latin typeface="Century Gothic" pitchFamily="34" charset="0"/>
              </a:rPr>
              <a:t>. Da mesma forma, a contratação de serviços de terceiros e a compra de </a:t>
            </a:r>
            <a:r>
              <a:rPr lang="pt-BR" sz="1600" dirty="0" smtClean="0">
                <a:latin typeface="Century Gothic" pitchFamily="34" charset="0"/>
              </a:rPr>
              <a:t>passagens para convidados </a:t>
            </a:r>
            <a:r>
              <a:rPr lang="pt-BR" sz="1600" dirty="0">
                <a:latin typeface="Century Gothic" pitchFamily="34" charset="0"/>
              </a:rPr>
              <a:t>externos deverão </a:t>
            </a:r>
            <a:r>
              <a:rPr lang="pt-BR" sz="1600" dirty="0" smtClean="0">
                <a:latin typeface="Century Gothic" pitchFamily="34" charset="0"/>
              </a:rPr>
              <a:t>apresentar justificativa plausível </a:t>
            </a:r>
            <a:r>
              <a:rPr lang="pt-BR" sz="1600" dirty="0">
                <a:latin typeface="Century Gothic" pitchFamily="34" charset="0"/>
              </a:rPr>
              <a:t>no projeto</a:t>
            </a:r>
            <a:r>
              <a:rPr lang="pt-BR" sz="1600" dirty="0" smtClean="0">
                <a:latin typeface="Century Gothic" pitchFamily="34" charset="0"/>
              </a:rPr>
              <a:t>. </a:t>
            </a:r>
            <a:r>
              <a:rPr lang="pt-BR" sz="1600" b="1" dirty="0" smtClean="0">
                <a:latin typeface="Century Gothic" pitchFamily="34" charset="0"/>
              </a:rPr>
              <a:t>(Art</a:t>
            </a:r>
            <a:r>
              <a:rPr lang="pt-BR" sz="1600" b="1" dirty="0">
                <a:latin typeface="Century Gothic" pitchFamily="34" charset="0"/>
              </a:rPr>
              <a:t>. </a:t>
            </a:r>
            <a:r>
              <a:rPr lang="pt-BR" sz="1600" b="1" dirty="0" smtClean="0">
                <a:latin typeface="Century Gothic" pitchFamily="34" charset="0"/>
              </a:rPr>
              <a:t>18).</a:t>
            </a:r>
            <a:endParaRPr lang="pt-BR" sz="1600" dirty="0">
              <a:latin typeface="Century Gothic" pitchFamily="34" charset="0"/>
            </a:endParaRPr>
          </a:p>
          <a:p>
            <a:endParaRPr lang="pt-BR" sz="16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514350" y="2711450"/>
            <a:ext cx="6553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dirty="0">
                <a:latin typeface="Century Gothic" pitchFamily="34" charset="0"/>
              </a:rPr>
              <a:t>Em caso de compra de passagens para palestrantes, o Coordenador do projeto responsabilizar-se-á </a:t>
            </a:r>
            <a:r>
              <a:rPr lang="pt-BR" sz="1600" dirty="0" smtClean="0">
                <a:latin typeface="Century Gothic" pitchFamily="34" charset="0"/>
              </a:rPr>
              <a:t>também </a:t>
            </a:r>
            <a:r>
              <a:rPr lang="pt-BR" sz="1600" dirty="0">
                <a:latin typeface="Century Gothic" pitchFamily="34" charset="0"/>
              </a:rPr>
              <a:t>pelo pagamento de </a:t>
            </a:r>
            <a:r>
              <a:rPr lang="pt-BR" sz="1600" dirty="0" smtClean="0">
                <a:latin typeface="Century Gothic" pitchFamily="34" charset="0"/>
              </a:rPr>
              <a:t>diárias, hospedagem </a:t>
            </a:r>
            <a:r>
              <a:rPr lang="pt-BR" sz="1600" dirty="0">
                <a:latin typeface="Century Gothic" pitchFamily="34" charset="0"/>
              </a:rPr>
              <a:t>e alimentação do colaborador, ciente de que o IFRR não arcará </a:t>
            </a:r>
            <a:r>
              <a:rPr lang="pt-BR" sz="1600" dirty="0" smtClean="0">
                <a:latin typeface="Century Gothic" pitchFamily="34" charset="0"/>
              </a:rPr>
              <a:t>com </a:t>
            </a:r>
            <a:r>
              <a:rPr lang="pt-BR" sz="1600" dirty="0">
                <a:latin typeface="Century Gothic" pitchFamily="34" charset="0"/>
              </a:rPr>
              <a:t>estas nem outras despesas oriundas desse tipo de </a:t>
            </a:r>
            <a:r>
              <a:rPr lang="pt-BR" sz="1600" dirty="0" smtClean="0">
                <a:latin typeface="Century Gothic" pitchFamily="34" charset="0"/>
              </a:rPr>
              <a:t>ação</a:t>
            </a:r>
            <a:r>
              <a:rPr lang="pt-BR" sz="1600" dirty="0" smtClean="0">
                <a:latin typeface="Century Gothic" pitchFamily="34" charset="0"/>
              </a:rPr>
              <a:t>.</a:t>
            </a:r>
            <a:r>
              <a:rPr lang="pt-BR" sz="1600" b="1" dirty="0">
                <a:latin typeface="Century Gothic" pitchFamily="34" charset="0"/>
              </a:rPr>
              <a:t> (Art. </a:t>
            </a:r>
            <a:r>
              <a:rPr lang="pt-BR" sz="1600" b="1" dirty="0" smtClean="0">
                <a:latin typeface="Century Gothic" pitchFamily="34" charset="0"/>
              </a:rPr>
              <a:t>18, parágrafo único).</a:t>
            </a:r>
            <a:endParaRPr lang="pt-BR" sz="16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16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6432375" y="5020482"/>
            <a:ext cx="518275" cy="69823"/>
          </a:xfrm>
          <a:custGeom>
            <a:avLst/>
            <a:gdLst/>
            <a:ahLst/>
            <a:cxnLst/>
            <a:rect l="l" t="t" r="r" b="b"/>
            <a:pathLst>
              <a:path w="367664" h="98425">
                <a:moveTo>
                  <a:pt x="318075" y="0"/>
                </a:moveTo>
                <a:lnTo>
                  <a:pt x="48945" y="0"/>
                </a:lnTo>
                <a:lnTo>
                  <a:pt x="29912" y="3852"/>
                </a:lnTo>
                <a:lnTo>
                  <a:pt x="14352" y="14352"/>
                </a:lnTo>
                <a:lnTo>
                  <a:pt x="3852" y="29913"/>
                </a:lnTo>
                <a:lnTo>
                  <a:pt x="0" y="48949"/>
                </a:lnTo>
                <a:lnTo>
                  <a:pt x="3852" y="67986"/>
                </a:lnTo>
                <a:lnTo>
                  <a:pt x="14352" y="83549"/>
                </a:lnTo>
                <a:lnTo>
                  <a:pt x="29912" y="94052"/>
                </a:lnTo>
                <a:lnTo>
                  <a:pt x="48945" y="97905"/>
                </a:lnTo>
                <a:lnTo>
                  <a:pt x="318075" y="97905"/>
                </a:lnTo>
                <a:lnTo>
                  <a:pt x="337116" y="94052"/>
                </a:lnTo>
                <a:lnTo>
                  <a:pt x="352682" y="83549"/>
                </a:lnTo>
                <a:lnTo>
                  <a:pt x="358121" y="75491"/>
                </a:lnTo>
                <a:lnTo>
                  <a:pt x="48945" y="75491"/>
                </a:lnTo>
                <a:lnTo>
                  <a:pt x="38628" y="73401"/>
                </a:lnTo>
                <a:lnTo>
                  <a:pt x="30193" y="67707"/>
                </a:lnTo>
                <a:lnTo>
                  <a:pt x="24502" y="59270"/>
                </a:lnTo>
                <a:lnTo>
                  <a:pt x="22414" y="48949"/>
                </a:lnTo>
                <a:lnTo>
                  <a:pt x="24502" y="38631"/>
                </a:lnTo>
                <a:lnTo>
                  <a:pt x="30193" y="30194"/>
                </a:lnTo>
                <a:lnTo>
                  <a:pt x="38628" y="24501"/>
                </a:lnTo>
                <a:lnTo>
                  <a:pt x="48945" y="22412"/>
                </a:lnTo>
                <a:lnTo>
                  <a:pt x="358124" y="22412"/>
                </a:lnTo>
                <a:lnTo>
                  <a:pt x="352682" y="14352"/>
                </a:lnTo>
                <a:lnTo>
                  <a:pt x="337116" y="3852"/>
                </a:lnTo>
                <a:lnTo>
                  <a:pt x="318075" y="0"/>
                </a:lnTo>
                <a:close/>
              </a:path>
              <a:path w="367664" h="98425">
                <a:moveTo>
                  <a:pt x="358124" y="22412"/>
                </a:moveTo>
                <a:lnTo>
                  <a:pt x="318075" y="22412"/>
                </a:lnTo>
                <a:lnTo>
                  <a:pt x="328400" y="24501"/>
                </a:lnTo>
                <a:lnTo>
                  <a:pt x="336842" y="30194"/>
                </a:lnTo>
                <a:lnTo>
                  <a:pt x="342538" y="38631"/>
                </a:lnTo>
                <a:lnTo>
                  <a:pt x="344628" y="48949"/>
                </a:lnTo>
                <a:lnTo>
                  <a:pt x="342538" y="59270"/>
                </a:lnTo>
                <a:lnTo>
                  <a:pt x="336842" y="67707"/>
                </a:lnTo>
                <a:lnTo>
                  <a:pt x="328400" y="73401"/>
                </a:lnTo>
                <a:lnTo>
                  <a:pt x="318075" y="75491"/>
                </a:lnTo>
                <a:lnTo>
                  <a:pt x="358121" y="75491"/>
                </a:lnTo>
                <a:lnTo>
                  <a:pt x="363187" y="67986"/>
                </a:lnTo>
                <a:lnTo>
                  <a:pt x="367041" y="48949"/>
                </a:lnTo>
                <a:lnTo>
                  <a:pt x="363187" y="29913"/>
                </a:lnTo>
                <a:lnTo>
                  <a:pt x="358124" y="22412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460417" y="5105324"/>
            <a:ext cx="461882" cy="120726"/>
          </a:xfrm>
          <a:custGeom>
            <a:avLst/>
            <a:gdLst/>
            <a:ahLst/>
            <a:cxnLst/>
            <a:rect l="l" t="t" r="r" b="b"/>
            <a:pathLst>
              <a:path w="327660" h="170180">
                <a:moveTo>
                  <a:pt x="327235" y="0"/>
                </a:moveTo>
                <a:lnTo>
                  <a:pt x="0" y="0"/>
                </a:lnTo>
                <a:lnTo>
                  <a:pt x="0" y="11207"/>
                </a:lnTo>
                <a:lnTo>
                  <a:pt x="6487" y="46369"/>
                </a:lnTo>
                <a:lnTo>
                  <a:pt x="24383" y="76055"/>
                </a:lnTo>
                <a:lnTo>
                  <a:pt x="51337" y="97789"/>
                </a:lnTo>
                <a:lnTo>
                  <a:pt x="84998" y="109095"/>
                </a:lnTo>
                <a:lnTo>
                  <a:pt x="95932" y="133684"/>
                </a:lnTo>
                <a:lnTo>
                  <a:pt x="113742" y="152928"/>
                </a:lnTo>
                <a:lnTo>
                  <a:pt x="136857" y="165470"/>
                </a:lnTo>
                <a:lnTo>
                  <a:pt x="163705" y="169952"/>
                </a:lnTo>
                <a:lnTo>
                  <a:pt x="190569" y="165469"/>
                </a:lnTo>
                <a:lnTo>
                  <a:pt x="213692" y="152924"/>
                </a:lnTo>
                <a:lnTo>
                  <a:pt x="218674" y="147539"/>
                </a:lnTo>
                <a:lnTo>
                  <a:pt x="163705" y="147539"/>
                </a:lnTo>
                <a:lnTo>
                  <a:pt x="142821" y="143768"/>
                </a:lnTo>
                <a:lnTo>
                  <a:pt x="125188" y="133281"/>
                </a:lnTo>
                <a:lnTo>
                  <a:pt x="112235" y="117316"/>
                </a:lnTo>
                <a:lnTo>
                  <a:pt x="105393" y="97110"/>
                </a:lnTo>
                <a:lnTo>
                  <a:pt x="104035" y="88121"/>
                </a:lnTo>
                <a:lnTo>
                  <a:pt x="94960" y="87595"/>
                </a:lnTo>
                <a:lnTo>
                  <a:pt x="68939" y="81477"/>
                </a:lnTo>
                <a:lnTo>
                  <a:pt x="47218" y="67418"/>
                </a:lnTo>
                <a:lnTo>
                  <a:pt x="31461" y="47173"/>
                </a:lnTo>
                <a:lnTo>
                  <a:pt x="23233" y="22414"/>
                </a:lnTo>
                <a:lnTo>
                  <a:pt x="325170" y="22414"/>
                </a:lnTo>
                <a:lnTo>
                  <a:pt x="327235" y="11207"/>
                </a:lnTo>
                <a:lnTo>
                  <a:pt x="327235" y="0"/>
                </a:lnTo>
                <a:close/>
              </a:path>
              <a:path w="327660" h="170180">
                <a:moveTo>
                  <a:pt x="325170" y="22414"/>
                </a:moveTo>
                <a:lnTo>
                  <a:pt x="303994" y="22414"/>
                </a:lnTo>
                <a:lnTo>
                  <a:pt x="295762" y="47194"/>
                </a:lnTo>
                <a:lnTo>
                  <a:pt x="280047" y="67418"/>
                </a:lnTo>
                <a:lnTo>
                  <a:pt x="258402" y="81456"/>
                </a:lnTo>
                <a:lnTo>
                  <a:pt x="232448" y="87595"/>
                </a:lnTo>
                <a:lnTo>
                  <a:pt x="223379" y="88129"/>
                </a:lnTo>
                <a:lnTo>
                  <a:pt x="222025" y="97114"/>
                </a:lnTo>
                <a:lnTo>
                  <a:pt x="215190" y="117319"/>
                </a:lnTo>
                <a:lnTo>
                  <a:pt x="202238" y="133283"/>
                </a:lnTo>
                <a:lnTo>
                  <a:pt x="184600" y="143769"/>
                </a:lnTo>
                <a:lnTo>
                  <a:pt x="163705" y="147539"/>
                </a:lnTo>
                <a:lnTo>
                  <a:pt x="218674" y="147539"/>
                </a:lnTo>
                <a:lnTo>
                  <a:pt x="231501" y="133675"/>
                </a:lnTo>
                <a:lnTo>
                  <a:pt x="242423" y="109080"/>
                </a:lnTo>
                <a:lnTo>
                  <a:pt x="276012" y="97749"/>
                </a:lnTo>
                <a:lnTo>
                  <a:pt x="302907" y="76009"/>
                </a:lnTo>
                <a:lnTo>
                  <a:pt x="320763" y="46336"/>
                </a:lnTo>
                <a:lnTo>
                  <a:pt x="325170" y="22414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162813" y="4363536"/>
            <a:ext cx="1057137" cy="641019"/>
          </a:xfrm>
          <a:custGeom>
            <a:avLst/>
            <a:gdLst/>
            <a:ahLst/>
            <a:cxnLst/>
            <a:rect l="l" t="t" r="r" b="b"/>
            <a:pathLst>
              <a:path w="749935" h="903605">
                <a:moveTo>
                  <a:pt x="374784" y="0"/>
                </a:moveTo>
                <a:lnTo>
                  <a:pt x="327837" y="2925"/>
                </a:lnTo>
                <a:lnTo>
                  <a:pt x="282611" y="11465"/>
                </a:lnTo>
                <a:lnTo>
                  <a:pt x="239462" y="25267"/>
                </a:lnTo>
                <a:lnTo>
                  <a:pt x="198742" y="43976"/>
                </a:lnTo>
                <a:lnTo>
                  <a:pt x="160806" y="67237"/>
                </a:lnTo>
                <a:lnTo>
                  <a:pt x="126007" y="94699"/>
                </a:lnTo>
                <a:lnTo>
                  <a:pt x="94700" y="126005"/>
                </a:lnTo>
                <a:lnTo>
                  <a:pt x="67238" y="160803"/>
                </a:lnTo>
                <a:lnTo>
                  <a:pt x="43976" y="198739"/>
                </a:lnTo>
                <a:lnTo>
                  <a:pt x="25267" y="239458"/>
                </a:lnTo>
                <a:lnTo>
                  <a:pt x="11466" y="282607"/>
                </a:lnTo>
                <a:lnTo>
                  <a:pt x="2925" y="327831"/>
                </a:lnTo>
                <a:lnTo>
                  <a:pt x="0" y="374778"/>
                </a:lnTo>
                <a:lnTo>
                  <a:pt x="3309" y="424961"/>
                </a:lnTo>
                <a:lnTo>
                  <a:pt x="13135" y="473590"/>
                </a:lnTo>
                <a:lnTo>
                  <a:pt x="29332" y="520250"/>
                </a:lnTo>
                <a:lnTo>
                  <a:pt x="51753" y="564524"/>
                </a:lnTo>
                <a:lnTo>
                  <a:pt x="80245" y="605999"/>
                </a:lnTo>
                <a:lnTo>
                  <a:pt x="110955" y="646378"/>
                </a:lnTo>
                <a:lnTo>
                  <a:pt x="140741" y="688364"/>
                </a:lnTo>
                <a:lnTo>
                  <a:pt x="169167" y="731329"/>
                </a:lnTo>
                <a:lnTo>
                  <a:pt x="195842" y="774698"/>
                </a:lnTo>
                <a:lnTo>
                  <a:pt x="195842" y="903607"/>
                </a:lnTo>
                <a:lnTo>
                  <a:pt x="551663" y="903607"/>
                </a:lnTo>
                <a:lnTo>
                  <a:pt x="551663" y="881193"/>
                </a:lnTo>
                <a:lnTo>
                  <a:pt x="218257" y="881193"/>
                </a:lnTo>
                <a:lnTo>
                  <a:pt x="218257" y="768582"/>
                </a:lnTo>
                <a:lnTo>
                  <a:pt x="189341" y="721279"/>
                </a:lnTo>
                <a:lnTo>
                  <a:pt x="160124" y="677003"/>
                </a:lnTo>
                <a:lnTo>
                  <a:pt x="129474" y="633730"/>
                </a:lnTo>
                <a:lnTo>
                  <a:pt x="97807" y="592070"/>
                </a:lnTo>
                <a:lnTo>
                  <a:pt x="71026" y="553079"/>
                </a:lnTo>
                <a:lnTo>
                  <a:pt x="49959" y="511465"/>
                </a:lnTo>
                <a:lnTo>
                  <a:pt x="34744" y="467617"/>
                </a:lnTo>
                <a:lnTo>
                  <a:pt x="25515" y="421925"/>
                </a:lnTo>
                <a:lnTo>
                  <a:pt x="22409" y="374778"/>
                </a:lnTo>
                <a:lnTo>
                  <a:pt x="25631" y="327029"/>
                </a:lnTo>
                <a:lnTo>
                  <a:pt x="35018" y="281213"/>
                </a:lnTo>
                <a:lnTo>
                  <a:pt x="50144" y="237752"/>
                </a:lnTo>
                <a:lnTo>
                  <a:pt x="70588" y="197070"/>
                </a:lnTo>
                <a:lnTo>
                  <a:pt x="95926" y="159590"/>
                </a:lnTo>
                <a:lnTo>
                  <a:pt x="125734" y="125735"/>
                </a:lnTo>
                <a:lnTo>
                  <a:pt x="159591" y="95927"/>
                </a:lnTo>
                <a:lnTo>
                  <a:pt x="197073" y="70590"/>
                </a:lnTo>
                <a:lnTo>
                  <a:pt x="237756" y="50148"/>
                </a:lnTo>
                <a:lnTo>
                  <a:pt x="281217" y="35022"/>
                </a:lnTo>
                <a:lnTo>
                  <a:pt x="327035" y="25636"/>
                </a:lnTo>
                <a:lnTo>
                  <a:pt x="374784" y="22414"/>
                </a:lnTo>
                <a:lnTo>
                  <a:pt x="501173" y="22414"/>
                </a:lnTo>
                <a:lnTo>
                  <a:pt x="466947" y="11465"/>
                </a:lnTo>
                <a:lnTo>
                  <a:pt x="421727" y="2925"/>
                </a:lnTo>
                <a:lnTo>
                  <a:pt x="374784" y="0"/>
                </a:lnTo>
                <a:close/>
              </a:path>
              <a:path w="749935" h="903605">
                <a:moveTo>
                  <a:pt x="501173" y="22414"/>
                </a:moveTo>
                <a:lnTo>
                  <a:pt x="374784" y="22414"/>
                </a:lnTo>
                <a:lnTo>
                  <a:pt x="422529" y="25636"/>
                </a:lnTo>
                <a:lnTo>
                  <a:pt x="468342" y="35022"/>
                </a:lnTo>
                <a:lnTo>
                  <a:pt x="511799" y="50148"/>
                </a:lnTo>
                <a:lnTo>
                  <a:pt x="552478" y="70590"/>
                </a:lnTo>
                <a:lnTo>
                  <a:pt x="589955" y="95927"/>
                </a:lnTo>
                <a:lnTo>
                  <a:pt x="623808" y="125735"/>
                </a:lnTo>
                <a:lnTo>
                  <a:pt x="653613" y="159590"/>
                </a:lnTo>
                <a:lnTo>
                  <a:pt x="678948" y="197070"/>
                </a:lnTo>
                <a:lnTo>
                  <a:pt x="699389" y="237752"/>
                </a:lnTo>
                <a:lnTo>
                  <a:pt x="714513" y="281213"/>
                </a:lnTo>
                <a:lnTo>
                  <a:pt x="723898" y="327029"/>
                </a:lnTo>
                <a:lnTo>
                  <a:pt x="727120" y="374778"/>
                </a:lnTo>
                <a:lnTo>
                  <a:pt x="724013" y="421950"/>
                </a:lnTo>
                <a:lnTo>
                  <a:pt x="714780" y="467661"/>
                </a:lnTo>
                <a:lnTo>
                  <a:pt x="699557" y="511520"/>
                </a:lnTo>
                <a:lnTo>
                  <a:pt x="678481" y="553138"/>
                </a:lnTo>
                <a:lnTo>
                  <a:pt x="651686" y="592124"/>
                </a:lnTo>
                <a:lnTo>
                  <a:pt x="621790" y="631665"/>
                </a:lnTo>
                <a:lnTo>
                  <a:pt x="590767" y="675680"/>
                </a:lnTo>
                <a:lnTo>
                  <a:pt x="559995" y="722154"/>
                </a:lnTo>
                <a:lnTo>
                  <a:pt x="530848" y="769071"/>
                </a:lnTo>
                <a:lnTo>
                  <a:pt x="529249" y="771735"/>
                </a:lnTo>
                <a:lnTo>
                  <a:pt x="529249" y="881193"/>
                </a:lnTo>
                <a:lnTo>
                  <a:pt x="551663" y="881193"/>
                </a:lnTo>
                <a:lnTo>
                  <a:pt x="551663" y="777946"/>
                </a:lnTo>
                <a:lnTo>
                  <a:pt x="580138" y="732263"/>
                </a:lnTo>
                <a:lnTo>
                  <a:pt x="610101" y="687108"/>
                </a:lnTo>
                <a:lnTo>
                  <a:pt x="640252" y="644385"/>
                </a:lnTo>
                <a:lnTo>
                  <a:pt x="669327" y="605944"/>
                </a:lnTo>
                <a:lnTo>
                  <a:pt x="697822" y="564467"/>
                </a:lnTo>
                <a:lnTo>
                  <a:pt x="720230" y="520197"/>
                </a:lnTo>
                <a:lnTo>
                  <a:pt x="736412" y="473548"/>
                </a:lnTo>
                <a:lnTo>
                  <a:pt x="746226" y="424937"/>
                </a:lnTo>
                <a:lnTo>
                  <a:pt x="749529" y="374778"/>
                </a:lnTo>
                <a:lnTo>
                  <a:pt x="746604" y="327831"/>
                </a:lnTo>
                <a:lnTo>
                  <a:pt x="738065" y="282607"/>
                </a:lnTo>
                <a:lnTo>
                  <a:pt x="724264" y="239458"/>
                </a:lnTo>
                <a:lnTo>
                  <a:pt x="705557" y="198739"/>
                </a:lnTo>
                <a:lnTo>
                  <a:pt x="682298" y="160803"/>
                </a:lnTo>
                <a:lnTo>
                  <a:pt x="654839" y="126005"/>
                </a:lnTo>
                <a:lnTo>
                  <a:pt x="623535" y="94699"/>
                </a:lnTo>
                <a:lnTo>
                  <a:pt x="588740" y="67237"/>
                </a:lnTo>
                <a:lnTo>
                  <a:pt x="550808" y="43976"/>
                </a:lnTo>
                <a:lnTo>
                  <a:pt x="510092" y="25267"/>
                </a:lnTo>
                <a:lnTo>
                  <a:pt x="501173" y="22414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407375" y="4713715"/>
            <a:ext cx="232731" cy="279742"/>
          </a:xfrm>
          <a:custGeom>
            <a:avLst/>
            <a:gdLst/>
            <a:ahLst/>
            <a:cxnLst/>
            <a:rect l="l" t="t" r="r" b="b"/>
            <a:pathLst>
              <a:path w="165100" h="394335">
                <a:moveTo>
                  <a:pt x="37382" y="0"/>
                </a:moveTo>
                <a:lnTo>
                  <a:pt x="0" y="5478"/>
                </a:lnTo>
                <a:lnTo>
                  <a:pt x="127133" y="393941"/>
                </a:lnTo>
                <a:lnTo>
                  <a:pt x="164515" y="388461"/>
                </a:lnTo>
                <a:lnTo>
                  <a:pt x="37382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3"/>
          <p:cNvSpPr/>
          <p:nvPr/>
        </p:nvSpPr>
        <p:spPr>
          <a:xfrm>
            <a:off x="6482248" y="4646022"/>
            <a:ext cx="419812" cy="164872"/>
          </a:xfrm>
          <a:custGeom>
            <a:avLst/>
            <a:gdLst/>
            <a:ahLst/>
            <a:cxnLst/>
            <a:rect l="l" t="t" r="r" b="b"/>
            <a:pathLst>
              <a:path w="297814" h="232409">
                <a:moveTo>
                  <a:pt x="108293" y="99392"/>
                </a:moveTo>
                <a:lnTo>
                  <a:pt x="87544" y="99392"/>
                </a:lnTo>
                <a:lnTo>
                  <a:pt x="115653" y="231821"/>
                </a:lnTo>
                <a:lnTo>
                  <a:pt x="141621" y="154158"/>
                </a:lnTo>
                <a:lnTo>
                  <a:pt x="119915" y="154158"/>
                </a:lnTo>
                <a:lnTo>
                  <a:pt x="108293" y="99392"/>
                </a:lnTo>
                <a:close/>
              </a:path>
              <a:path w="297814" h="232409">
                <a:moveTo>
                  <a:pt x="191246" y="69364"/>
                </a:moveTo>
                <a:lnTo>
                  <a:pt x="169974" y="69364"/>
                </a:lnTo>
                <a:lnTo>
                  <a:pt x="202291" y="182693"/>
                </a:lnTo>
                <a:lnTo>
                  <a:pt x="262232" y="149007"/>
                </a:lnTo>
                <a:lnTo>
                  <a:pt x="213959" y="149007"/>
                </a:lnTo>
                <a:lnTo>
                  <a:pt x="191246" y="69364"/>
                </a:lnTo>
                <a:close/>
              </a:path>
              <a:path w="297814" h="232409">
                <a:moveTo>
                  <a:pt x="99846" y="59587"/>
                </a:moveTo>
                <a:lnTo>
                  <a:pt x="0" y="141706"/>
                </a:lnTo>
                <a:lnTo>
                  <a:pt x="11163" y="162215"/>
                </a:lnTo>
                <a:lnTo>
                  <a:pt x="87544" y="99392"/>
                </a:lnTo>
                <a:lnTo>
                  <a:pt x="108293" y="99392"/>
                </a:lnTo>
                <a:lnTo>
                  <a:pt x="99846" y="59587"/>
                </a:lnTo>
                <a:close/>
              </a:path>
              <a:path w="297814" h="232409">
                <a:moveTo>
                  <a:pt x="171465" y="0"/>
                </a:moveTo>
                <a:lnTo>
                  <a:pt x="119915" y="154158"/>
                </a:lnTo>
                <a:lnTo>
                  <a:pt x="141621" y="154158"/>
                </a:lnTo>
                <a:lnTo>
                  <a:pt x="169974" y="69364"/>
                </a:lnTo>
                <a:lnTo>
                  <a:pt x="191246" y="69364"/>
                </a:lnTo>
                <a:lnTo>
                  <a:pt x="171465" y="0"/>
                </a:lnTo>
                <a:close/>
              </a:path>
              <a:path w="297814" h="232409">
                <a:moveTo>
                  <a:pt x="289184" y="106732"/>
                </a:moveTo>
                <a:lnTo>
                  <a:pt x="213959" y="149007"/>
                </a:lnTo>
                <a:lnTo>
                  <a:pt x="262232" y="149007"/>
                </a:lnTo>
                <a:lnTo>
                  <a:pt x="297529" y="129171"/>
                </a:lnTo>
                <a:lnTo>
                  <a:pt x="289184" y="106732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4"/>
          <p:cNvSpPr/>
          <p:nvPr/>
        </p:nvSpPr>
        <p:spPr>
          <a:xfrm>
            <a:off x="5727619" y="4725403"/>
            <a:ext cx="327614" cy="91895"/>
          </a:xfrm>
          <a:custGeom>
            <a:avLst/>
            <a:gdLst/>
            <a:ahLst/>
            <a:cxnLst/>
            <a:rect l="l" t="t" r="r" b="b"/>
            <a:pathLst>
              <a:path w="232410" h="129540">
                <a:moveTo>
                  <a:pt x="215985" y="0"/>
                </a:moveTo>
                <a:lnTo>
                  <a:pt x="0" y="90849"/>
                </a:lnTo>
                <a:lnTo>
                  <a:pt x="16272" y="129532"/>
                </a:lnTo>
                <a:lnTo>
                  <a:pt x="232257" y="38682"/>
                </a:lnTo>
                <a:lnTo>
                  <a:pt x="215985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5"/>
          <p:cNvSpPr/>
          <p:nvPr/>
        </p:nvSpPr>
        <p:spPr>
          <a:xfrm>
            <a:off x="5612267" y="4561860"/>
            <a:ext cx="332090" cy="33335"/>
          </a:xfrm>
          <a:custGeom>
            <a:avLst/>
            <a:gdLst/>
            <a:ahLst/>
            <a:cxnLst/>
            <a:rect l="l" t="t" r="r" b="b"/>
            <a:pathLst>
              <a:path w="235585" h="46990">
                <a:moveTo>
                  <a:pt x="234259" y="0"/>
                </a:moveTo>
                <a:lnTo>
                  <a:pt x="0" y="4960"/>
                </a:lnTo>
                <a:lnTo>
                  <a:pt x="888" y="46918"/>
                </a:lnTo>
                <a:lnTo>
                  <a:pt x="235148" y="41958"/>
                </a:lnTo>
                <a:lnTo>
                  <a:pt x="234259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1"/>
          <p:cNvSpPr/>
          <p:nvPr/>
        </p:nvSpPr>
        <p:spPr>
          <a:xfrm>
            <a:off x="6755038" y="4712302"/>
            <a:ext cx="236312" cy="285148"/>
          </a:xfrm>
          <a:custGeom>
            <a:avLst/>
            <a:gdLst/>
            <a:ahLst/>
            <a:cxnLst/>
            <a:rect l="l" t="t" r="r" b="b"/>
            <a:pathLst>
              <a:path w="167639" h="401955">
                <a:moveTo>
                  <a:pt x="133215" y="0"/>
                </a:moveTo>
                <a:lnTo>
                  <a:pt x="0" y="396843"/>
                </a:lnTo>
                <a:lnTo>
                  <a:pt x="34309" y="401537"/>
                </a:lnTo>
                <a:lnTo>
                  <a:pt x="167523" y="4695"/>
                </a:lnTo>
                <a:lnTo>
                  <a:pt x="133215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CaixaDeTexto 14"/>
          <p:cNvSpPr txBox="1"/>
          <p:nvPr/>
        </p:nvSpPr>
        <p:spPr>
          <a:xfrm>
            <a:off x="4255633" y="4692650"/>
            <a:ext cx="1440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Britannic Bold" pitchFamily="34" charset="0"/>
              </a:rPr>
              <a:t>INOVA/IFRR</a:t>
            </a:r>
            <a:endParaRPr lang="pt-BR" dirty="0">
              <a:latin typeface="Britannic Bold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590550" y="349250"/>
            <a:ext cx="2819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latin typeface="Britannic Bold" pitchFamily="34" charset="0"/>
              </a:rPr>
              <a:t>DO AUXÍLIO FINANCEIRO</a:t>
            </a:r>
            <a:endParaRPr lang="pt-BR" dirty="0">
              <a:latin typeface="Britannic Bold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38150" y="1007011"/>
            <a:ext cx="6705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dirty="0">
                <a:latin typeface="Century Gothic" pitchFamily="34" charset="0"/>
              </a:rPr>
              <a:t>A compra de materiais e/ou de passagens e a </a:t>
            </a:r>
            <a:r>
              <a:rPr lang="pt-BR" sz="1600" dirty="0" smtClean="0">
                <a:latin typeface="Century Gothic" pitchFamily="34" charset="0"/>
              </a:rPr>
              <a:t>contratação </a:t>
            </a:r>
            <a:r>
              <a:rPr lang="pt-BR" sz="1600" dirty="0">
                <a:latin typeface="Century Gothic" pitchFamily="34" charset="0"/>
              </a:rPr>
              <a:t>de serviços de terceiros, quando não previstas no projeto apresentado, estarão condicionadas a </a:t>
            </a:r>
            <a:r>
              <a:rPr lang="pt-BR" sz="1600" dirty="0" smtClean="0">
                <a:latin typeface="Century Gothic" pitchFamily="34" charset="0"/>
              </a:rPr>
              <a:t>avaliação </a:t>
            </a:r>
            <a:r>
              <a:rPr lang="pt-BR" sz="1600" dirty="0">
                <a:latin typeface="Century Gothic" pitchFamily="34" charset="0"/>
              </a:rPr>
              <a:t>e </a:t>
            </a:r>
            <a:r>
              <a:rPr lang="pt-BR" sz="1600" dirty="0" smtClean="0">
                <a:latin typeface="Century Gothic" pitchFamily="34" charset="0"/>
              </a:rPr>
              <a:t>autorização </a:t>
            </a:r>
            <a:r>
              <a:rPr lang="pt-BR" sz="1600" dirty="0">
                <a:latin typeface="Century Gothic" pitchFamily="34" charset="0"/>
              </a:rPr>
              <a:t>da PROEN</a:t>
            </a:r>
            <a:r>
              <a:rPr lang="pt-BR" sz="1600" dirty="0" smtClean="0">
                <a:latin typeface="Century Gothic" pitchFamily="34" charset="0"/>
              </a:rPr>
              <a:t>. </a:t>
            </a:r>
            <a:r>
              <a:rPr lang="pt-BR" sz="1600" b="1" dirty="0" smtClean="0">
                <a:latin typeface="Century Gothic" pitchFamily="34" charset="0"/>
              </a:rPr>
              <a:t>(Art</a:t>
            </a:r>
            <a:r>
              <a:rPr lang="pt-BR" sz="1600" b="1" dirty="0">
                <a:latin typeface="Century Gothic" pitchFamily="34" charset="0"/>
              </a:rPr>
              <a:t>. </a:t>
            </a:r>
            <a:r>
              <a:rPr lang="pt-BR" sz="1600" b="1" dirty="0" smtClean="0">
                <a:latin typeface="Century Gothic" pitchFamily="34" charset="0"/>
              </a:rPr>
              <a:t>19).</a:t>
            </a:r>
            <a:endParaRPr lang="pt-BR" sz="1600" dirty="0">
              <a:latin typeface="Century Gothic" pitchFamily="34" charset="0"/>
            </a:endParaRPr>
          </a:p>
          <a:p>
            <a:endParaRPr lang="pt-BR" sz="16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514350" y="2340392"/>
            <a:ext cx="65532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dirty="0">
                <a:latin typeface="Century Gothic" pitchFamily="34" charset="0"/>
              </a:rPr>
              <a:t>É</a:t>
            </a:r>
            <a:r>
              <a:rPr lang="pt-BR" sz="1600" dirty="0" smtClean="0">
                <a:latin typeface="Century Gothic" pitchFamily="34" charset="0"/>
              </a:rPr>
              <a:t> </a:t>
            </a:r>
            <a:r>
              <a:rPr lang="pt-BR" sz="1600" dirty="0">
                <a:latin typeface="Century Gothic" pitchFamily="34" charset="0"/>
              </a:rPr>
              <a:t>vedado o uso parcial ou total do </a:t>
            </a:r>
            <a:r>
              <a:rPr lang="pt-BR" sz="1600" dirty="0" smtClean="0">
                <a:latin typeface="Century Gothic" pitchFamily="34" charset="0"/>
              </a:rPr>
              <a:t>auxílio </a:t>
            </a:r>
            <a:r>
              <a:rPr lang="pt-BR" sz="1600" dirty="0">
                <a:latin typeface="Century Gothic" pitchFamily="34" charset="0"/>
              </a:rPr>
              <a:t>para viagens de servidores e/ou estudantes do IFRR, </a:t>
            </a:r>
            <a:r>
              <a:rPr lang="pt-BR" sz="1600" dirty="0" smtClean="0">
                <a:latin typeface="Century Gothic" pitchFamily="34" charset="0"/>
              </a:rPr>
              <a:t>com </a:t>
            </a:r>
            <a:r>
              <a:rPr lang="pt-BR" sz="1600" dirty="0">
                <a:latin typeface="Century Gothic" pitchFamily="34" charset="0"/>
              </a:rPr>
              <a:t>o objetivo de adquirir produtos para a </a:t>
            </a:r>
            <a:r>
              <a:rPr lang="pt-BR" sz="1600" dirty="0" smtClean="0">
                <a:latin typeface="Century Gothic" pitchFamily="34" charset="0"/>
              </a:rPr>
              <a:t>execução </a:t>
            </a:r>
            <a:r>
              <a:rPr lang="pt-BR" sz="1600" dirty="0">
                <a:latin typeface="Century Gothic" pitchFamily="34" charset="0"/>
              </a:rPr>
              <a:t>do projeto ou quaisquer outros fins que descaracterizem o objetivo do Programa e possam ser consideradas desvio de finalidade ou favorecimento ilegal dos envolvidos na </a:t>
            </a:r>
            <a:r>
              <a:rPr lang="pt-BR" sz="1600" dirty="0" smtClean="0">
                <a:latin typeface="Century Gothic" pitchFamily="34" charset="0"/>
              </a:rPr>
              <a:t>organização </a:t>
            </a:r>
            <a:r>
              <a:rPr lang="pt-BR" sz="1600" dirty="0">
                <a:latin typeface="Century Gothic" pitchFamily="34" charset="0"/>
              </a:rPr>
              <a:t>e execução da proposta</a:t>
            </a:r>
            <a:r>
              <a:rPr lang="pt-BR" sz="1600" dirty="0" smtClean="0">
                <a:latin typeface="Century Gothic" pitchFamily="34" charset="0"/>
              </a:rPr>
              <a:t>.</a:t>
            </a:r>
            <a:r>
              <a:rPr lang="pt-BR" sz="1600" b="1" dirty="0" smtClean="0">
                <a:latin typeface="Century Gothic" pitchFamily="34" charset="0"/>
              </a:rPr>
              <a:t> </a:t>
            </a:r>
            <a:r>
              <a:rPr lang="pt-BR" sz="1600" b="1" dirty="0">
                <a:latin typeface="Century Gothic" pitchFamily="34" charset="0"/>
              </a:rPr>
              <a:t>(Art. </a:t>
            </a:r>
            <a:r>
              <a:rPr lang="pt-BR" sz="1600" b="1" dirty="0" smtClean="0">
                <a:latin typeface="Century Gothic" pitchFamily="34" charset="0"/>
              </a:rPr>
              <a:t>20).</a:t>
            </a:r>
            <a:endParaRPr lang="pt-BR" sz="1600" dirty="0">
              <a:latin typeface="Century Gothic" pitchFamily="34" charset="0"/>
            </a:endParaRP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6426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6432375" y="5020482"/>
            <a:ext cx="518275" cy="69823"/>
          </a:xfrm>
          <a:custGeom>
            <a:avLst/>
            <a:gdLst/>
            <a:ahLst/>
            <a:cxnLst/>
            <a:rect l="l" t="t" r="r" b="b"/>
            <a:pathLst>
              <a:path w="367664" h="98425">
                <a:moveTo>
                  <a:pt x="318075" y="0"/>
                </a:moveTo>
                <a:lnTo>
                  <a:pt x="48945" y="0"/>
                </a:lnTo>
                <a:lnTo>
                  <a:pt x="29912" y="3852"/>
                </a:lnTo>
                <a:lnTo>
                  <a:pt x="14352" y="14352"/>
                </a:lnTo>
                <a:lnTo>
                  <a:pt x="3852" y="29913"/>
                </a:lnTo>
                <a:lnTo>
                  <a:pt x="0" y="48949"/>
                </a:lnTo>
                <a:lnTo>
                  <a:pt x="3852" y="67986"/>
                </a:lnTo>
                <a:lnTo>
                  <a:pt x="14352" y="83549"/>
                </a:lnTo>
                <a:lnTo>
                  <a:pt x="29912" y="94052"/>
                </a:lnTo>
                <a:lnTo>
                  <a:pt x="48945" y="97905"/>
                </a:lnTo>
                <a:lnTo>
                  <a:pt x="318075" y="97905"/>
                </a:lnTo>
                <a:lnTo>
                  <a:pt x="337116" y="94052"/>
                </a:lnTo>
                <a:lnTo>
                  <a:pt x="352682" y="83549"/>
                </a:lnTo>
                <a:lnTo>
                  <a:pt x="358121" y="75491"/>
                </a:lnTo>
                <a:lnTo>
                  <a:pt x="48945" y="75491"/>
                </a:lnTo>
                <a:lnTo>
                  <a:pt x="38628" y="73401"/>
                </a:lnTo>
                <a:lnTo>
                  <a:pt x="30193" y="67707"/>
                </a:lnTo>
                <a:lnTo>
                  <a:pt x="24502" y="59270"/>
                </a:lnTo>
                <a:lnTo>
                  <a:pt x="22414" y="48949"/>
                </a:lnTo>
                <a:lnTo>
                  <a:pt x="24502" y="38631"/>
                </a:lnTo>
                <a:lnTo>
                  <a:pt x="30193" y="30194"/>
                </a:lnTo>
                <a:lnTo>
                  <a:pt x="38628" y="24501"/>
                </a:lnTo>
                <a:lnTo>
                  <a:pt x="48945" y="22412"/>
                </a:lnTo>
                <a:lnTo>
                  <a:pt x="358124" y="22412"/>
                </a:lnTo>
                <a:lnTo>
                  <a:pt x="352682" y="14352"/>
                </a:lnTo>
                <a:lnTo>
                  <a:pt x="337116" y="3852"/>
                </a:lnTo>
                <a:lnTo>
                  <a:pt x="318075" y="0"/>
                </a:lnTo>
                <a:close/>
              </a:path>
              <a:path w="367664" h="98425">
                <a:moveTo>
                  <a:pt x="358124" y="22412"/>
                </a:moveTo>
                <a:lnTo>
                  <a:pt x="318075" y="22412"/>
                </a:lnTo>
                <a:lnTo>
                  <a:pt x="328400" y="24501"/>
                </a:lnTo>
                <a:lnTo>
                  <a:pt x="336842" y="30194"/>
                </a:lnTo>
                <a:lnTo>
                  <a:pt x="342538" y="38631"/>
                </a:lnTo>
                <a:lnTo>
                  <a:pt x="344628" y="48949"/>
                </a:lnTo>
                <a:lnTo>
                  <a:pt x="342538" y="59270"/>
                </a:lnTo>
                <a:lnTo>
                  <a:pt x="336842" y="67707"/>
                </a:lnTo>
                <a:lnTo>
                  <a:pt x="328400" y="73401"/>
                </a:lnTo>
                <a:lnTo>
                  <a:pt x="318075" y="75491"/>
                </a:lnTo>
                <a:lnTo>
                  <a:pt x="358121" y="75491"/>
                </a:lnTo>
                <a:lnTo>
                  <a:pt x="363187" y="67986"/>
                </a:lnTo>
                <a:lnTo>
                  <a:pt x="367041" y="48949"/>
                </a:lnTo>
                <a:lnTo>
                  <a:pt x="363187" y="29913"/>
                </a:lnTo>
                <a:lnTo>
                  <a:pt x="358124" y="22412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460417" y="5105324"/>
            <a:ext cx="461882" cy="120726"/>
          </a:xfrm>
          <a:custGeom>
            <a:avLst/>
            <a:gdLst/>
            <a:ahLst/>
            <a:cxnLst/>
            <a:rect l="l" t="t" r="r" b="b"/>
            <a:pathLst>
              <a:path w="327660" h="170180">
                <a:moveTo>
                  <a:pt x="327235" y="0"/>
                </a:moveTo>
                <a:lnTo>
                  <a:pt x="0" y="0"/>
                </a:lnTo>
                <a:lnTo>
                  <a:pt x="0" y="11207"/>
                </a:lnTo>
                <a:lnTo>
                  <a:pt x="6487" y="46369"/>
                </a:lnTo>
                <a:lnTo>
                  <a:pt x="24383" y="76055"/>
                </a:lnTo>
                <a:lnTo>
                  <a:pt x="51337" y="97789"/>
                </a:lnTo>
                <a:lnTo>
                  <a:pt x="84998" y="109095"/>
                </a:lnTo>
                <a:lnTo>
                  <a:pt x="95932" y="133684"/>
                </a:lnTo>
                <a:lnTo>
                  <a:pt x="113742" y="152928"/>
                </a:lnTo>
                <a:lnTo>
                  <a:pt x="136857" y="165470"/>
                </a:lnTo>
                <a:lnTo>
                  <a:pt x="163705" y="169952"/>
                </a:lnTo>
                <a:lnTo>
                  <a:pt x="190569" y="165469"/>
                </a:lnTo>
                <a:lnTo>
                  <a:pt x="213692" y="152924"/>
                </a:lnTo>
                <a:lnTo>
                  <a:pt x="218674" y="147539"/>
                </a:lnTo>
                <a:lnTo>
                  <a:pt x="163705" y="147539"/>
                </a:lnTo>
                <a:lnTo>
                  <a:pt x="142821" y="143768"/>
                </a:lnTo>
                <a:lnTo>
                  <a:pt x="125188" y="133281"/>
                </a:lnTo>
                <a:lnTo>
                  <a:pt x="112235" y="117316"/>
                </a:lnTo>
                <a:lnTo>
                  <a:pt x="105393" y="97110"/>
                </a:lnTo>
                <a:lnTo>
                  <a:pt x="104035" y="88121"/>
                </a:lnTo>
                <a:lnTo>
                  <a:pt x="94960" y="87595"/>
                </a:lnTo>
                <a:lnTo>
                  <a:pt x="68939" y="81477"/>
                </a:lnTo>
                <a:lnTo>
                  <a:pt x="47218" y="67418"/>
                </a:lnTo>
                <a:lnTo>
                  <a:pt x="31461" y="47173"/>
                </a:lnTo>
                <a:lnTo>
                  <a:pt x="23233" y="22414"/>
                </a:lnTo>
                <a:lnTo>
                  <a:pt x="325170" y="22414"/>
                </a:lnTo>
                <a:lnTo>
                  <a:pt x="327235" y="11207"/>
                </a:lnTo>
                <a:lnTo>
                  <a:pt x="327235" y="0"/>
                </a:lnTo>
                <a:close/>
              </a:path>
              <a:path w="327660" h="170180">
                <a:moveTo>
                  <a:pt x="325170" y="22414"/>
                </a:moveTo>
                <a:lnTo>
                  <a:pt x="303994" y="22414"/>
                </a:lnTo>
                <a:lnTo>
                  <a:pt x="295762" y="47194"/>
                </a:lnTo>
                <a:lnTo>
                  <a:pt x="280047" y="67418"/>
                </a:lnTo>
                <a:lnTo>
                  <a:pt x="258402" y="81456"/>
                </a:lnTo>
                <a:lnTo>
                  <a:pt x="232448" y="87595"/>
                </a:lnTo>
                <a:lnTo>
                  <a:pt x="223379" y="88129"/>
                </a:lnTo>
                <a:lnTo>
                  <a:pt x="222025" y="97114"/>
                </a:lnTo>
                <a:lnTo>
                  <a:pt x="215190" y="117319"/>
                </a:lnTo>
                <a:lnTo>
                  <a:pt x="202238" y="133283"/>
                </a:lnTo>
                <a:lnTo>
                  <a:pt x="184600" y="143769"/>
                </a:lnTo>
                <a:lnTo>
                  <a:pt x="163705" y="147539"/>
                </a:lnTo>
                <a:lnTo>
                  <a:pt x="218674" y="147539"/>
                </a:lnTo>
                <a:lnTo>
                  <a:pt x="231501" y="133675"/>
                </a:lnTo>
                <a:lnTo>
                  <a:pt x="242423" y="109080"/>
                </a:lnTo>
                <a:lnTo>
                  <a:pt x="276012" y="97749"/>
                </a:lnTo>
                <a:lnTo>
                  <a:pt x="302907" y="76009"/>
                </a:lnTo>
                <a:lnTo>
                  <a:pt x="320763" y="46336"/>
                </a:lnTo>
                <a:lnTo>
                  <a:pt x="325170" y="22414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162813" y="4363536"/>
            <a:ext cx="1057137" cy="641019"/>
          </a:xfrm>
          <a:custGeom>
            <a:avLst/>
            <a:gdLst/>
            <a:ahLst/>
            <a:cxnLst/>
            <a:rect l="l" t="t" r="r" b="b"/>
            <a:pathLst>
              <a:path w="749935" h="903605">
                <a:moveTo>
                  <a:pt x="374784" y="0"/>
                </a:moveTo>
                <a:lnTo>
                  <a:pt x="327837" y="2925"/>
                </a:lnTo>
                <a:lnTo>
                  <a:pt x="282611" y="11465"/>
                </a:lnTo>
                <a:lnTo>
                  <a:pt x="239462" y="25267"/>
                </a:lnTo>
                <a:lnTo>
                  <a:pt x="198742" y="43976"/>
                </a:lnTo>
                <a:lnTo>
                  <a:pt x="160806" y="67237"/>
                </a:lnTo>
                <a:lnTo>
                  <a:pt x="126007" y="94699"/>
                </a:lnTo>
                <a:lnTo>
                  <a:pt x="94700" y="126005"/>
                </a:lnTo>
                <a:lnTo>
                  <a:pt x="67238" y="160803"/>
                </a:lnTo>
                <a:lnTo>
                  <a:pt x="43976" y="198739"/>
                </a:lnTo>
                <a:lnTo>
                  <a:pt x="25267" y="239458"/>
                </a:lnTo>
                <a:lnTo>
                  <a:pt x="11466" y="282607"/>
                </a:lnTo>
                <a:lnTo>
                  <a:pt x="2925" y="327831"/>
                </a:lnTo>
                <a:lnTo>
                  <a:pt x="0" y="374778"/>
                </a:lnTo>
                <a:lnTo>
                  <a:pt x="3309" y="424961"/>
                </a:lnTo>
                <a:lnTo>
                  <a:pt x="13135" y="473590"/>
                </a:lnTo>
                <a:lnTo>
                  <a:pt x="29332" y="520250"/>
                </a:lnTo>
                <a:lnTo>
                  <a:pt x="51753" y="564524"/>
                </a:lnTo>
                <a:lnTo>
                  <a:pt x="80245" y="605999"/>
                </a:lnTo>
                <a:lnTo>
                  <a:pt x="110955" y="646378"/>
                </a:lnTo>
                <a:lnTo>
                  <a:pt x="140741" y="688364"/>
                </a:lnTo>
                <a:lnTo>
                  <a:pt x="169167" y="731329"/>
                </a:lnTo>
                <a:lnTo>
                  <a:pt x="195842" y="774698"/>
                </a:lnTo>
                <a:lnTo>
                  <a:pt x="195842" y="903607"/>
                </a:lnTo>
                <a:lnTo>
                  <a:pt x="551663" y="903607"/>
                </a:lnTo>
                <a:lnTo>
                  <a:pt x="551663" y="881193"/>
                </a:lnTo>
                <a:lnTo>
                  <a:pt x="218257" y="881193"/>
                </a:lnTo>
                <a:lnTo>
                  <a:pt x="218257" y="768582"/>
                </a:lnTo>
                <a:lnTo>
                  <a:pt x="189341" y="721279"/>
                </a:lnTo>
                <a:lnTo>
                  <a:pt x="160124" y="677003"/>
                </a:lnTo>
                <a:lnTo>
                  <a:pt x="129474" y="633730"/>
                </a:lnTo>
                <a:lnTo>
                  <a:pt x="97807" y="592070"/>
                </a:lnTo>
                <a:lnTo>
                  <a:pt x="71026" y="553079"/>
                </a:lnTo>
                <a:lnTo>
                  <a:pt x="49959" y="511465"/>
                </a:lnTo>
                <a:lnTo>
                  <a:pt x="34744" y="467617"/>
                </a:lnTo>
                <a:lnTo>
                  <a:pt x="25515" y="421925"/>
                </a:lnTo>
                <a:lnTo>
                  <a:pt x="22409" y="374778"/>
                </a:lnTo>
                <a:lnTo>
                  <a:pt x="25631" y="327029"/>
                </a:lnTo>
                <a:lnTo>
                  <a:pt x="35018" y="281213"/>
                </a:lnTo>
                <a:lnTo>
                  <a:pt x="50144" y="237752"/>
                </a:lnTo>
                <a:lnTo>
                  <a:pt x="70588" y="197070"/>
                </a:lnTo>
                <a:lnTo>
                  <a:pt x="95926" y="159590"/>
                </a:lnTo>
                <a:lnTo>
                  <a:pt x="125734" y="125735"/>
                </a:lnTo>
                <a:lnTo>
                  <a:pt x="159591" y="95927"/>
                </a:lnTo>
                <a:lnTo>
                  <a:pt x="197073" y="70590"/>
                </a:lnTo>
                <a:lnTo>
                  <a:pt x="237756" y="50148"/>
                </a:lnTo>
                <a:lnTo>
                  <a:pt x="281217" y="35022"/>
                </a:lnTo>
                <a:lnTo>
                  <a:pt x="327035" y="25636"/>
                </a:lnTo>
                <a:lnTo>
                  <a:pt x="374784" y="22414"/>
                </a:lnTo>
                <a:lnTo>
                  <a:pt x="501173" y="22414"/>
                </a:lnTo>
                <a:lnTo>
                  <a:pt x="466947" y="11465"/>
                </a:lnTo>
                <a:lnTo>
                  <a:pt x="421727" y="2925"/>
                </a:lnTo>
                <a:lnTo>
                  <a:pt x="374784" y="0"/>
                </a:lnTo>
                <a:close/>
              </a:path>
              <a:path w="749935" h="903605">
                <a:moveTo>
                  <a:pt x="501173" y="22414"/>
                </a:moveTo>
                <a:lnTo>
                  <a:pt x="374784" y="22414"/>
                </a:lnTo>
                <a:lnTo>
                  <a:pt x="422529" y="25636"/>
                </a:lnTo>
                <a:lnTo>
                  <a:pt x="468342" y="35022"/>
                </a:lnTo>
                <a:lnTo>
                  <a:pt x="511799" y="50148"/>
                </a:lnTo>
                <a:lnTo>
                  <a:pt x="552478" y="70590"/>
                </a:lnTo>
                <a:lnTo>
                  <a:pt x="589955" y="95927"/>
                </a:lnTo>
                <a:lnTo>
                  <a:pt x="623808" y="125735"/>
                </a:lnTo>
                <a:lnTo>
                  <a:pt x="653613" y="159590"/>
                </a:lnTo>
                <a:lnTo>
                  <a:pt x="678948" y="197070"/>
                </a:lnTo>
                <a:lnTo>
                  <a:pt x="699389" y="237752"/>
                </a:lnTo>
                <a:lnTo>
                  <a:pt x="714513" y="281213"/>
                </a:lnTo>
                <a:lnTo>
                  <a:pt x="723898" y="327029"/>
                </a:lnTo>
                <a:lnTo>
                  <a:pt x="727120" y="374778"/>
                </a:lnTo>
                <a:lnTo>
                  <a:pt x="724013" y="421950"/>
                </a:lnTo>
                <a:lnTo>
                  <a:pt x="714780" y="467661"/>
                </a:lnTo>
                <a:lnTo>
                  <a:pt x="699557" y="511520"/>
                </a:lnTo>
                <a:lnTo>
                  <a:pt x="678481" y="553138"/>
                </a:lnTo>
                <a:lnTo>
                  <a:pt x="651686" y="592124"/>
                </a:lnTo>
                <a:lnTo>
                  <a:pt x="621790" y="631665"/>
                </a:lnTo>
                <a:lnTo>
                  <a:pt x="590767" y="675680"/>
                </a:lnTo>
                <a:lnTo>
                  <a:pt x="559995" y="722154"/>
                </a:lnTo>
                <a:lnTo>
                  <a:pt x="530848" y="769071"/>
                </a:lnTo>
                <a:lnTo>
                  <a:pt x="529249" y="771735"/>
                </a:lnTo>
                <a:lnTo>
                  <a:pt x="529249" y="881193"/>
                </a:lnTo>
                <a:lnTo>
                  <a:pt x="551663" y="881193"/>
                </a:lnTo>
                <a:lnTo>
                  <a:pt x="551663" y="777946"/>
                </a:lnTo>
                <a:lnTo>
                  <a:pt x="580138" y="732263"/>
                </a:lnTo>
                <a:lnTo>
                  <a:pt x="610101" y="687108"/>
                </a:lnTo>
                <a:lnTo>
                  <a:pt x="640252" y="644385"/>
                </a:lnTo>
                <a:lnTo>
                  <a:pt x="669327" y="605944"/>
                </a:lnTo>
                <a:lnTo>
                  <a:pt x="697822" y="564467"/>
                </a:lnTo>
                <a:lnTo>
                  <a:pt x="720230" y="520197"/>
                </a:lnTo>
                <a:lnTo>
                  <a:pt x="736412" y="473548"/>
                </a:lnTo>
                <a:lnTo>
                  <a:pt x="746226" y="424937"/>
                </a:lnTo>
                <a:lnTo>
                  <a:pt x="749529" y="374778"/>
                </a:lnTo>
                <a:lnTo>
                  <a:pt x="746604" y="327831"/>
                </a:lnTo>
                <a:lnTo>
                  <a:pt x="738065" y="282607"/>
                </a:lnTo>
                <a:lnTo>
                  <a:pt x="724264" y="239458"/>
                </a:lnTo>
                <a:lnTo>
                  <a:pt x="705557" y="198739"/>
                </a:lnTo>
                <a:lnTo>
                  <a:pt x="682298" y="160803"/>
                </a:lnTo>
                <a:lnTo>
                  <a:pt x="654839" y="126005"/>
                </a:lnTo>
                <a:lnTo>
                  <a:pt x="623535" y="94699"/>
                </a:lnTo>
                <a:lnTo>
                  <a:pt x="588740" y="67237"/>
                </a:lnTo>
                <a:lnTo>
                  <a:pt x="550808" y="43976"/>
                </a:lnTo>
                <a:lnTo>
                  <a:pt x="510092" y="25267"/>
                </a:lnTo>
                <a:lnTo>
                  <a:pt x="501173" y="22414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407375" y="4713715"/>
            <a:ext cx="232731" cy="279742"/>
          </a:xfrm>
          <a:custGeom>
            <a:avLst/>
            <a:gdLst/>
            <a:ahLst/>
            <a:cxnLst/>
            <a:rect l="l" t="t" r="r" b="b"/>
            <a:pathLst>
              <a:path w="165100" h="394335">
                <a:moveTo>
                  <a:pt x="37382" y="0"/>
                </a:moveTo>
                <a:lnTo>
                  <a:pt x="0" y="5478"/>
                </a:lnTo>
                <a:lnTo>
                  <a:pt x="127133" y="393941"/>
                </a:lnTo>
                <a:lnTo>
                  <a:pt x="164515" y="388461"/>
                </a:lnTo>
                <a:lnTo>
                  <a:pt x="37382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3"/>
          <p:cNvSpPr/>
          <p:nvPr/>
        </p:nvSpPr>
        <p:spPr>
          <a:xfrm>
            <a:off x="6482248" y="4646022"/>
            <a:ext cx="419812" cy="164872"/>
          </a:xfrm>
          <a:custGeom>
            <a:avLst/>
            <a:gdLst/>
            <a:ahLst/>
            <a:cxnLst/>
            <a:rect l="l" t="t" r="r" b="b"/>
            <a:pathLst>
              <a:path w="297814" h="232409">
                <a:moveTo>
                  <a:pt x="108293" y="99392"/>
                </a:moveTo>
                <a:lnTo>
                  <a:pt x="87544" y="99392"/>
                </a:lnTo>
                <a:lnTo>
                  <a:pt x="115653" y="231821"/>
                </a:lnTo>
                <a:lnTo>
                  <a:pt x="141621" y="154158"/>
                </a:lnTo>
                <a:lnTo>
                  <a:pt x="119915" y="154158"/>
                </a:lnTo>
                <a:lnTo>
                  <a:pt x="108293" y="99392"/>
                </a:lnTo>
                <a:close/>
              </a:path>
              <a:path w="297814" h="232409">
                <a:moveTo>
                  <a:pt x="191246" y="69364"/>
                </a:moveTo>
                <a:lnTo>
                  <a:pt x="169974" y="69364"/>
                </a:lnTo>
                <a:lnTo>
                  <a:pt x="202291" y="182693"/>
                </a:lnTo>
                <a:lnTo>
                  <a:pt x="262232" y="149007"/>
                </a:lnTo>
                <a:lnTo>
                  <a:pt x="213959" y="149007"/>
                </a:lnTo>
                <a:lnTo>
                  <a:pt x="191246" y="69364"/>
                </a:lnTo>
                <a:close/>
              </a:path>
              <a:path w="297814" h="232409">
                <a:moveTo>
                  <a:pt x="99846" y="59587"/>
                </a:moveTo>
                <a:lnTo>
                  <a:pt x="0" y="141706"/>
                </a:lnTo>
                <a:lnTo>
                  <a:pt x="11163" y="162215"/>
                </a:lnTo>
                <a:lnTo>
                  <a:pt x="87544" y="99392"/>
                </a:lnTo>
                <a:lnTo>
                  <a:pt x="108293" y="99392"/>
                </a:lnTo>
                <a:lnTo>
                  <a:pt x="99846" y="59587"/>
                </a:lnTo>
                <a:close/>
              </a:path>
              <a:path w="297814" h="232409">
                <a:moveTo>
                  <a:pt x="171465" y="0"/>
                </a:moveTo>
                <a:lnTo>
                  <a:pt x="119915" y="154158"/>
                </a:lnTo>
                <a:lnTo>
                  <a:pt x="141621" y="154158"/>
                </a:lnTo>
                <a:lnTo>
                  <a:pt x="169974" y="69364"/>
                </a:lnTo>
                <a:lnTo>
                  <a:pt x="191246" y="69364"/>
                </a:lnTo>
                <a:lnTo>
                  <a:pt x="171465" y="0"/>
                </a:lnTo>
                <a:close/>
              </a:path>
              <a:path w="297814" h="232409">
                <a:moveTo>
                  <a:pt x="289184" y="106732"/>
                </a:moveTo>
                <a:lnTo>
                  <a:pt x="213959" y="149007"/>
                </a:lnTo>
                <a:lnTo>
                  <a:pt x="262232" y="149007"/>
                </a:lnTo>
                <a:lnTo>
                  <a:pt x="297529" y="129171"/>
                </a:lnTo>
                <a:lnTo>
                  <a:pt x="289184" y="106732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4"/>
          <p:cNvSpPr/>
          <p:nvPr/>
        </p:nvSpPr>
        <p:spPr>
          <a:xfrm>
            <a:off x="5727619" y="4725403"/>
            <a:ext cx="327614" cy="91895"/>
          </a:xfrm>
          <a:custGeom>
            <a:avLst/>
            <a:gdLst/>
            <a:ahLst/>
            <a:cxnLst/>
            <a:rect l="l" t="t" r="r" b="b"/>
            <a:pathLst>
              <a:path w="232410" h="129540">
                <a:moveTo>
                  <a:pt x="215985" y="0"/>
                </a:moveTo>
                <a:lnTo>
                  <a:pt x="0" y="90849"/>
                </a:lnTo>
                <a:lnTo>
                  <a:pt x="16272" y="129532"/>
                </a:lnTo>
                <a:lnTo>
                  <a:pt x="232257" y="38682"/>
                </a:lnTo>
                <a:lnTo>
                  <a:pt x="215985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5"/>
          <p:cNvSpPr/>
          <p:nvPr/>
        </p:nvSpPr>
        <p:spPr>
          <a:xfrm>
            <a:off x="5612267" y="4561860"/>
            <a:ext cx="332090" cy="33335"/>
          </a:xfrm>
          <a:custGeom>
            <a:avLst/>
            <a:gdLst/>
            <a:ahLst/>
            <a:cxnLst/>
            <a:rect l="l" t="t" r="r" b="b"/>
            <a:pathLst>
              <a:path w="235585" h="46990">
                <a:moveTo>
                  <a:pt x="234259" y="0"/>
                </a:moveTo>
                <a:lnTo>
                  <a:pt x="0" y="4960"/>
                </a:lnTo>
                <a:lnTo>
                  <a:pt x="888" y="46918"/>
                </a:lnTo>
                <a:lnTo>
                  <a:pt x="235148" y="41958"/>
                </a:lnTo>
                <a:lnTo>
                  <a:pt x="234259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1"/>
          <p:cNvSpPr/>
          <p:nvPr/>
        </p:nvSpPr>
        <p:spPr>
          <a:xfrm>
            <a:off x="6755038" y="4712302"/>
            <a:ext cx="236312" cy="285148"/>
          </a:xfrm>
          <a:custGeom>
            <a:avLst/>
            <a:gdLst/>
            <a:ahLst/>
            <a:cxnLst/>
            <a:rect l="l" t="t" r="r" b="b"/>
            <a:pathLst>
              <a:path w="167639" h="401955">
                <a:moveTo>
                  <a:pt x="133215" y="0"/>
                </a:moveTo>
                <a:lnTo>
                  <a:pt x="0" y="396843"/>
                </a:lnTo>
                <a:lnTo>
                  <a:pt x="34309" y="401537"/>
                </a:lnTo>
                <a:lnTo>
                  <a:pt x="167523" y="4695"/>
                </a:lnTo>
                <a:lnTo>
                  <a:pt x="133215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CaixaDeTexto 14"/>
          <p:cNvSpPr txBox="1"/>
          <p:nvPr/>
        </p:nvSpPr>
        <p:spPr>
          <a:xfrm>
            <a:off x="4255633" y="4692650"/>
            <a:ext cx="1440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Britannic Bold" pitchFamily="34" charset="0"/>
              </a:rPr>
              <a:t>INOVA/IFRR</a:t>
            </a:r>
            <a:endParaRPr lang="pt-BR" dirty="0">
              <a:latin typeface="Britannic Bold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590550" y="349250"/>
            <a:ext cx="2819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latin typeface="Britannic Bold" pitchFamily="34" charset="0"/>
              </a:rPr>
              <a:t>DO AUXÍLIO FINANCEIRO</a:t>
            </a:r>
            <a:endParaRPr lang="pt-BR" dirty="0">
              <a:latin typeface="Britannic Bold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38150" y="1007011"/>
            <a:ext cx="6705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dirty="0">
                <a:latin typeface="Century Gothic" pitchFamily="34" charset="0"/>
              </a:rPr>
              <a:t>É</a:t>
            </a:r>
            <a:r>
              <a:rPr lang="pt-BR" sz="1600" dirty="0" smtClean="0">
                <a:latin typeface="Century Gothic" pitchFamily="34" charset="0"/>
              </a:rPr>
              <a:t> </a:t>
            </a:r>
            <a:r>
              <a:rPr lang="pt-BR" sz="1600" dirty="0">
                <a:latin typeface="Century Gothic" pitchFamily="34" charset="0"/>
              </a:rPr>
              <a:t>permitida a aquisição de material permanente para usar como </a:t>
            </a:r>
            <a:r>
              <a:rPr lang="pt-BR" sz="1600" dirty="0" smtClean="0">
                <a:latin typeface="Century Gothic" pitchFamily="34" charset="0"/>
              </a:rPr>
              <a:t>premiação </a:t>
            </a:r>
            <a:r>
              <a:rPr lang="pt-BR" sz="1600" dirty="0">
                <a:latin typeface="Century Gothic" pitchFamily="34" charset="0"/>
              </a:rPr>
              <a:t>em atividades inerentes ao projeto, sob a condição de o Coordenador </a:t>
            </a:r>
            <a:r>
              <a:rPr lang="pt-BR" sz="1600" dirty="0" smtClean="0">
                <a:latin typeface="Century Gothic" pitchFamily="34" charset="0"/>
              </a:rPr>
              <a:t>apresentar declaração </a:t>
            </a:r>
            <a:r>
              <a:rPr lang="pt-BR" sz="1600" dirty="0">
                <a:latin typeface="Century Gothic" pitchFamily="34" charset="0"/>
              </a:rPr>
              <a:t>assinada pelo beneficiado, atestando que recebeu o produto</a:t>
            </a:r>
            <a:r>
              <a:rPr lang="pt-BR" sz="1600" dirty="0" smtClean="0">
                <a:latin typeface="Century Gothic" pitchFamily="34" charset="0"/>
              </a:rPr>
              <a:t>. </a:t>
            </a:r>
            <a:r>
              <a:rPr lang="pt-BR" sz="1600" b="1" dirty="0" smtClean="0">
                <a:latin typeface="Century Gothic" pitchFamily="34" charset="0"/>
              </a:rPr>
              <a:t>(Art</a:t>
            </a:r>
            <a:r>
              <a:rPr lang="pt-BR" sz="1600" b="1" dirty="0">
                <a:latin typeface="Century Gothic" pitchFamily="34" charset="0"/>
              </a:rPr>
              <a:t>. </a:t>
            </a:r>
            <a:r>
              <a:rPr lang="pt-BR" sz="1600" b="1" dirty="0" smtClean="0">
                <a:latin typeface="Century Gothic" pitchFamily="34" charset="0"/>
              </a:rPr>
              <a:t>21).</a:t>
            </a:r>
            <a:endParaRPr lang="pt-BR" sz="1600" b="1" dirty="0">
              <a:latin typeface="Century Gothic" pitchFamily="34" charset="0"/>
            </a:endParaRPr>
          </a:p>
          <a:p>
            <a:endParaRPr lang="pt-BR" sz="16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514350" y="2340392"/>
            <a:ext cx="65532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dirty="0" smtClean="0">
                <a:latin typeface="Century Gothic" pitchFamily="34" charset="0"/>
              </a:rPr>
              <a:t>O </a:t>
            </a:r>
            <a:r>
              <a:rPr lang="pt-BR" sz="1600" dirty="0">
                <a:latin typeface="Century Gothic" pitchFamily="34" charset="0"/>
              </a:rPr>
              <a:t>Coordenador ficará responsável pela prestação de contas do recurso recebido para a execução do projeto, cabendo-lhe procurar o setor financeiro de seu </a:t>
            </a:r>
            <a:r>
              <a:rPr lang="pt-BR" sz="1600" i="1" dirty="0">
                <a:latin typeface="Century Gothic" pitchFamily="34" charset="0"/>
              </a:rPr>
              <a:t>Campus </a:t>
            </a:r>
            <a:r>
              <a:rPr lang="pt-BR" sz="1600" dirty="0">
                <a:latin typeface="Century Gothic" pitchFamily="34" charset="0"/>
              </a:rPr>
              <a:t>para devolução de valores não gastos, via Guia de </a:t>
            </a:r>
            <a:r>
              <a:rPr lang="pt-BR" sz="1600" dirty="0" smtClean="0">
                <a:latin typeface="Century Gothic" pitchFamily="34" charset="0"/>
              </a:rPr>
              <a:t>Recolhimento </a:t>
            </a:r>
            <a:r>
              <a:rPr lang="pt-BR" sz="1600" dirty="0">
                <a:latin typeface="Century Gothic" pitchFamily="34" charset="0"/>
              </a:rPr>
              <a:t>da </a:t>
            </a:r>
            <a:r>
              <a:rPr lang="pt-BR" sz="1600" dirty="0" smtClean="0">
                <a:latin typeface="Century Gothic" pitchFamily="34" charset="0"/>
              </a:rPr>
              <a:t>União </a:t>
            </a:r>
            <a:r>
              <a:rPr lang="pt-BR" sz="1600" dirty="0">
                <a:latin typeface="Century Gothic" pitchFamily="34" charset="0"/>
              </a:rPr>
              <a:t>(GRU), quando for o caso</a:t>
            </a:r>
            <a:r>
              <a:rPr lang="pt-BR" sz="1600" dirty="0" smtClean="0">
                <a:latin typeface="Century Gothic" pitchFamily="34" charset="0"/>
              </a:rPr>
              <a:t>.</a:t>
            </a:r>
            <a:r>
              <a:rPr lang="pt-BR" sz="1600" b="1" dirty="0" smtClean="0">
                <a:latin typeface="Century Gothic" pitchFamily="34" charset="0"/>
              </a:rPr>
              <a:t> </a:t>
            </a:r>
            <a:r>
              <a:rPr lang="pt-BR" sz="1600" b="1" dirty="0">
                <a:latin typeface="Century Gothic" pitchFamily="34" charset="0"/>
              </a:rPr>
              <a:t>(Art. </a:t>
            </a:r>
            <a:r>
              <a:rPr lang="pt-BR" sz="1600" b="1" dirty="0" smtClean="0">
                <a:latin typeface="Century Gothic" pitchFamily="34" charset="0"/>
              </a:rPr>
              <a:t>22).</a:t>
            </a:r>
            <a:endParaRPr lang="pt-BR" sz="1600" dirty="0">
              <a:latin typeface="Century Gothic" pitchFamily="34" charset="0"/>
            </a:endParaRP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1408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137" y="951503"/>
            <a:ext cx="2989702" cy="25981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/>
            <a:r>
              <a:rPr lang="pt-BR" sz="1200" dirty="0">
                <a:latin typeface="Century Gothic" pitchFamily="34" charset="0"/>
              </a:rPr>
              <a:t>Em caso de desistência do Coordenador, por motivos alheios a sua vontade ou por questões legais, o relatório parcial com descrição das atividades desenvolvidas até o momento, o recurso (parcial ou total), os materiais já adquiridos e os documentos comprobatórios de gastos deverão ser transferidos para a responsabilidade de um dos participantes (servidores), desde que este cumpra os </a:t>
            </a:r>
            <a:r>
              <a:rPr lang="pt-BR" sz="1200" b="1" dirty="0">
                <a:latin typeface="Century Gothic" pitchFamily="34" charset="0"/>
              </a:rPr>
              <a:t>requisitos</a:t>
            </a:r>
            <a:r>
              <a:rPr lang="pt-BR" sz="1200" dirty="0">
                <a:latin typeface="Century Gothic" pitchFamily="34" charset="0"/>
              </a:rPr>
              <a:t> previstos no </a:t>
            </a:r>
            <a:r>
              <a:rPr lang="pt-BR" sz="1200" b="1" dirty="0">
                <a:latin typeface="Century Gothic" pitchFamily="34" charset="0"/>
              </a:rPr>
              <a:t>Art. 09</a:t>
            </a:r>
            <a:r>
              <a:rPr lang="pt-BR" sz="1200" dirty="0">
                <a:latin typeface="Century Gothic" pitchFamily="34" charset="0"/>
              </a:rPr>
              <a:t>, excetuando-se o inciso VII. </a:t>
            </a:r>
            <a:r>
              <a:rPr lang="pt-BR" sz="1200" b="1" dirty="0">
                <a:latin typeface="Century Gothic" pitchFamily="34" charset="0"/>
              </a:rPr>
              <a:t>(Art. 23)</a:t>
            </a:r>
            <a:endParaRPr lang="pt-BR" sz="1200" dirty="0">
              <a:latin typeface="Century Gothic" pitchFamily="34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1950" y="4190360"/>
            <a:ext cx="316288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150" marR="5080" indent="-171450" algn="just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pt-BR" sz="1200" dirty="0" smtClean="0">
                <a:latin typeface="Century Gothic" pitchFamily="34" charset="0"/>
              </a:rPr>
              <a:t>Ser servidor do quadro efetivo do IFRR;</a:t>
            </a:r>
            <a:endParaRPr sz="1200" dirty="0">
              <a:latin typeface="Century Gothic" pitchFamily="34" charset="0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790950" y="2711450"/>
            <a:ext cx="3366356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150" marR="5080" indent="-171450" algn="just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pt-BR" sz="1200" dirty="0">
                <a:latin typeface="Century Gothic" pitchFamily="34" charset="0"/>
              </a:rPr>
              <a:t>Não ter pendências nos setores de ensino, pesquisa e extensão </a:t>
            </a:r>
            <a:r>
              <a:rPr lang="pt-BR" sz="1200" dirty="0" smtClean="0">
                <a:latin typeface="Century Gothic" pitchFamily="34" charset="0"/>
              </a:rPr>
              <a:t>;</a:t>
            </a:r>
            <a:endParaRPr sz="1200" dirty="0">
              <a:latin typeface="Century Gothic" pitchFamily="34" charset="0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790950" y="3244850"/>
            <a:ext cx="3366356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pt-BR" sz="1200" dirty="0">
                <a:latin typeface="Century Gothic" pitchFamily="34" charset="0"/>
              </a:rPr>
              <a:t>Caso tenha coordenado projeto do Programa do INOVA, no ano anterior a vigência </a:t>
            </a:r>
            <a:r>
              <a:rPr lang="pt-BR" sz="1200" dirty="0" smtClean="0">
                <a:latin typeface="Century Gothic" pitchFamily="34" charset="0"/>
              </a:rPr>
              <a:t>do Edital</a:t>
            </a:r>
            <a:r>
              <a:rPr lang="pt-BR" sz="1200" dirty="0">
                <a:latin typeface="Century Gothic" pitchFamily="34" charset="0"/>
              </a:rPr>
              <a:t>, ter garantido a </a:t>
            </a:r>
            <a:r>
              <a:rPr lang="pt-BR" sz="1200" dirty="0" smtClean="0">
                <a:latin typeface="Century Gothic" pitchFamily="34" charset="0"/>
              </a:rPr>
              <a:t>apresentação </a:t>
            </a:r>
            <a:r>
              <a:rPr lang="pt-BR" sz="1200" dirty="0">
                <a:latin typeface="Century Gothic" pitchFamily="34" charset="0"/>
              </a:rPr>
              <a:t>dos resultados no </a:t>
            </a:r>
            <a:r>
              <a:rPr lang="pt-BR" sz="1200" dirty="0" smtClean="0">
                <a:latin typeface="Century Gothic" pitchFamily="34" charset="0"/>
              </a:rPr>
              <a:t>Fórum </a:t>
            </a:r>
            <a:r>
              <a:rPr lang="pt-BR" sz="1200" dirty="0">
                <a:latin typeface="Century Gothic" pitchFamily="34" charset="0"/>
              </a:rPr>
              <a:t>de </a:t>
            </a:r>
            <a:r>
              <a:rPr lang="pt-BR" sz="1200" dirty="0" smtClean="0">
                <a:latin typeface="Century Gothic" pitchFamily="34" charset="0"/>
              </a:rPr>
              <a:t>Integração </a:t>
            </a:r>
            <a:r>
              <a:rPr lang="pt-BR" sz="1200" dirty="0">
                <a:latin typeface="Century Gothic" pitchFamily="34" charset="0"/>
              </a:rPr>
              <a:t>de </a:t>
            </a:r>
            <a:r>
              <a:rPr lang="pt-BR" sz="1200" dirty="0" smtClean="0">
                <a:latin typeface="Century Gothic" pitchFamily="34" charset="0"/>
              </a:rPr>
              <a:t>Ensino, Pesquisa</a:t>
            </a:r>
            <a:r>
              <a:rPr lang="pt-BR" sz="1200" dirty="0">
                <a:latin typeface="Century Gothic" pitchFamily="34" charset="0"/>
              </a:rPr>
              <a:t>, </a:t>
            </a:r>
            <a:r>
              <a:rPr lang="pt-BR" sz="1200" dirty="0" smtClean="0">
                <a:latin typeface="Century Gothic" pitchFamily="34" charset="0"/>
              </a:rPr>
              <a:t>Extensão </a:t>
            </a:r>
            <a:r>
              <a:rPr lang="pt-BR" sz="1200" dirty="0">
                <a:latin typeface="Century Gothic" pitchFamily="34" charset="0"/>
              </a:rPr>
              <a:t>e Inovação do IFRR (FORINT</a:t>
            </a:r>
            <a:r>
              <a:rPr lang="pt-BR" sz="1200" dirty="0" smtClean="0">
                <a:latin typeface="Century Gothic" pitchFamily="34" charset="0"/>
              </a:rPr>
              <a:t>).</a:t>
            </a:r>
            <a:endParaRPr sz="1200" dirty="0">
              <a:latin typeface="Century Gothic" pitchFamily="34" charset="0"/>
              <a:cs typeface="Century Gothic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590550" y="349250"/>
            <a:ext cx="2819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>
                <a:latin typeface="Britannic Bold" pitchFamily="34" charset="0"/>
              </a:rPr>
              <a:t>DA DESISTÊNCIA</a:t>
            </a:r>
            <a:endParaRPr lang="pt-BR" dirty="0">
              <a:latin typeface="Britannic Bold" pitchFamily="34" charset="0"/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285750" y="4459585"/>
            <a:ext cx="32390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pt-BR" sz="1200" dirty="0">
                <a:latin typeface="Century Gothic" pitchFamily="34" charset="0"/>
              </a:rPr>
              <a:t>Estar em atividade no </a:t>
            </a:r>
            <a:r>
              <a:rPr lang="pt-BR" sz="1200" i="1" dirty="0">
                <a:latin typeface="Century Gothic" pitchFamily="34" charset="0"/>
              </a:rPr>
              <a:t>Campus </a:t>
            </a:r>
            <a:r>
              <a:rPr lang="pt-BR" sz="1200" dirty="0">
                <a:latin typeface="Century Gothic" pitchFamily="34" charset="0"/>
              </a:rPr>
              <a:t>no </a:t>
            </a:r>
            <a:r>
              <a:rPr lang="pt-BR" sz="1200" dirty="0" smtClean="0">
                <a:latin typeface="Century Gothic" pitchFamily="34" charset="0"/>
              </a:rPr>
              <a:t>período </a:t>
            </a:r>
            <a:r>
              <a:rPr lang="pt-BR" sz="1200" dirty="0">
                <a:latin typeface="Century Gothic" pitchFamily="34" charset="0"/>
              </a:rPr>
              <a:t>de vigência da proposta;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3804557" y="349250"/>
            <a:ext cx="34474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pt-BR" sz="1200" dirty="0" smtClean="0">
                <a:latin typeface="Century Gothic" pitchFamily="34" charset="0"/>
              </a:rPr>
              <a:t>Possuir currículo </a:t>
            </a:r>
            <a:r>
              <a:rPr lang="pt-BR" sz="1200" dirty="0">
                <a:latin typeface="Century Gothic" pitchFamily="34" charset="0"/>
              </a:rPr>
              <a:t>atualizado na Plataforma </a:t>
            </a:r>
            <a:r>
              <a:rPr lang="pt-BR" sz="1200" i="1" dirty="0" smtClean="0">
                <a:latin typeface="Century Gothic" pitchFamily="34" charset="0"/>
              </a:rPr>
              <a:t>lattes</a:t>
            </a:r>
            <a:r>
              <a:rPr lang="pt-BR" sz="1200" i="1" dirty="0">
                <a:latin typeface="Century Gothic" pitchFamily="34" charset="0"/>
              </a:rPr>
              <a:t>;</a:t>
            </a:r>
            <a:endParaRPr lang="pt-BR" sz="1200" dirty="0">
              <a:latin typeface="Century Gothic" pitchFamily="34" charset="0"/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3767235" y="882650"/>
            <a:ext cx="34474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pt-BR" sz="1200" dirty="0" smtClean="0">
                <a:latin typeface="Century Gothic" pitchFamily="34" charset="0"/>
              </a:rPr>
              <a:t>Não </a:t>
            </a:r>
            <a:r>
              <a:rPr lang="pt-BR" sz="1200" dirty="0">
                <a:latin typeface="Century Gothic" pitchFamily="34" charset="0"/>
              </a:rPr>
              <a:t>ter, nos </a:t>
            </a:r>
            <a:r>
              <a:rPr lang="pt-BR" sz="1200" dirty="0" smtClean="0">
                <a:latin typeface="Century Gothic" pitchFamily="34" charset="0"/>
              </a:rPr>
              <a:t>últimos </a:t>
            </a:r>
            <a:r>
              <a:rPr lang="pt-BR" sz="1200" dirty="0">
                <a:latin typeface="Century Gothic" pitchFamily="34" charset="0"/>
              </a:rPr>
              <a:t>02 (dois) anos, sofrido nenhuma penalidade ou </a:t>
            </a:r>
            <a:r>
              <a:rPr lang="pt-BR" sz="1200" dirty="0" smtClean="0">
                <a:latin typeface="Century Gothic" pitchFamily="34" charset="0"/>
              </a:rPr>
              <a:t>sanção administrativa</a:t>
            </a:r>
            <a:r>
              <a:rPr lang="pt-BR" sz="1200" dirty="0">
                <a:latin typeface="Century Gothic" pitchFamily="34" charset="0"/>
              </a:rPr>
              <a:t>, disciplinar ou </a:t>
            </a:r>
            <a:r>
              <a:rPr lang="pt-BR" sz="1200" dirty="0" smtClean="0">
                <a:latin typeface="Century Gothic" pitchFamily="34" charset="0"/>
              </a:rPr>
              <a:t>pedagógica</a:t>
            </a:r>
            <a:r>
              <a:rPr lang="pt-BR" sz="1200" dirty="0" smtClean="0">
                <a:latin typeface="Century Gothic" pitchFamily="34" charset="0"/>
              </a:rPr>
              <a:t>;</a:t>
            </a:r>
            <a:endParaRPr lang="pt-BR" sz="1200" dirty="0">
              <a:latin typeface="Century Gothic" pitchFamily="34" charset="0"/>
            </a:endParaRPr>
          </a:p>
        </p:txBody>
      </p:sp>
      <p:sp>
        <p:nvSpPr>
          <p:cNvPr id="23" name="object 7"/>
          <p:cNvSpPr txBox="1"/>
          <p:nvPr/>
        </p:nvSpPr>
        <p:spPr>
          <a:xfrm>
            <a:off x="3790950" y="1797050"/>
            <a:ext cx="3366356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pt-BR" sz="1200" dirty="0">
                <a:latin typeface="Century Gothic" pitchFamily="34" charset="0"/>
              </a:rPr>
              <a:t>Não ter pendências na entrega de relatórios e/ou </a:t>
            </a:r>
            <a:r>
              <a:rPr lang="pt-BR" sz="1200" dirty="0" smtClean="0">
                <a:latin typeface="Century Gothic" pitchFamily="34" charset="0"/>
              </a:rPr>
              <a:t>prestação </a:t>
            </a:r>
            <a:r>
              <a:rPr lang="pt-BR" sz="1200" dirty="0">
                <a:latin typeface="Century Gothic" pitchFamily="34" charset="0"/>
              </a:rPr>
              <a:t>de contas em </a:t>
            </a:r>
            <a:r>
              <a:rPr lang="pt-BR" sz="1200" dirty="0" smtClean="0">
                <a:latin typeface="Century Gothic" pitchFamily="34" charset="0"/>
              </a:rPr>
              <a:t>programas desenvolvidos </a:t>
            </a:r>
            <a:r>
              <a:rPr lang="pt-BR" sz="1200" dirty="0">
                <a:latin typeface="Century Gothic" pitchFamily="34" charset="0"/>
              </a:rPr>
              <a:t>no âmbito do IFRR;</a:t>
            </a:r>
            <a:endParaRPr sz="1200" dirty="0">
              <a:latin typeface="Century Gothic" pitchFamily="34" charset="0"/>
              <a:cs typeface="Century Gothic"/>
            </a:endParaRPr>
          </a:p>
        </p:txBody>
      </p:sp>
      <p:sp>
        <p:nvSpPr>
          <p:cNvPr id="24" name="Retângulo 23"/>
          <p:cNvSpPr/>
          <p:nvPr/>
        </p:nvSpPr>
        <p:spPr>
          <a:xfrm>
            <a:off x="361950" y="3805260"/>
            <a:ext cx="119135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b="1" dirty="0" smtClean="0">
                <a:latin typeface="Britannic Bold" pitchFamily="34" charset="0"/>
              </a:rPr>
              <a:t>Requisitos:</a:t>
            </a:r>
            <a:endParaRPr lang="pt-BR" sz="1600" dirty="0">
              <a:latin typeface="Britannic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87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6432375" y="5020482"/>
            <a:ext cx="518275" cy="69823"/>
          </a:xfrm>
          <a:custGeom>
            <a:avLst/>
            <a:gdLst/>
            <a:ahLst/>
            <a:cxnLst/>
            <a:rect l="l" t="t" r="r" b="b"/>
            <a:pathLst>
              <a:path w="367664" h="98425">
                <a:moveTo>
                  <a:pt x="318075" y="0"/>
                </a:moveTo>
                <a:lnTo>
                  <a:pt x="48945" y="0"/>
                </a:lnTo>
                <a:lnTo>
                  <a:pt x="29912" y="3852"/>
                </a:lnTo>
                <a:lnTo>
                  <a:pt x="14352" y="14352"/>
                </a:lnTo>
                <a:lnTo>
                  <a:pt x="3852" y="29913"/>
                </a:lnTo>
                <a:lnTo>
                  <a:pt x="0" y="48949"/>
                </a:lnTo>
                <a:lnTo>
                  <a:pt x="3852" y="67986"/>
                </a:lnTo>
                <a:lnTo>
                  <a:pt x="14352" y="83549"/>
                </a:lnTo>
                <a:lnTo>
                  <a:pt x="29912" y="94052"/>
                </a:lnTo>
                <a:lnTo>
                  <a:pt x="48945" y="97905"/>
                </a:lnTo>
                <a:lnTo>
                  <a:pt x="318075" y="97905"/>
                </a:lnTo>
                <a:lnTo>
                  <a:pt x="337116" y="94052"/>
                </a:lnTo>
                <a:lnTo>
                  <a:pt x="352682" y="83549"/>
                </a:lnTo>
                <a:lnTo>
                  <a:pt x="358121" y="75491"/>
                </a:lnTo>
                <a:lnTo>
                  <a:pt x="48945" y="75491"/>
                </a:lnTo>
                <a:lnTo>
                  <a:pt x="38628" y="73401"/>
                </a:lnTo>
                <a:lnTo>
                  <a:pt x="30193" y="67707"/>
                </a:lnTo>
                <a:lnTo>
                  <a:pt x="24502" y="59270"/>
                </a:lnTo>
                <a:lnTo>
                  <a:pt x="22414" y="48949"/>
                </a:lnTo>
                <a:lnTo>
                  <a:pt x="24502" y="38631"/>
                </a:lnTo>
                <a:lnTo>
                  <a:pt x="30193" y="30194"/>
                </a:lnTo>
                <a:lnTo>
                  <a:pt x="38628" y="24501"/>
                </a:lnTo>
                <a:lnTo>
                  <a:pt x="48945" y="22412"/>
                </a:lnTo>
                <a:lnTo>
                  <a:pt x="358124" y="22412"/>
                </a:lnTo>
                <a:lnTo>
                  <a:pt x="352682" y="14352"/>
                </a:lnTo>
                <a:lnTo>
                  <a:pt x="337116" y="3852"/>
                </a:lnTo>
                <a:lnTo>
                  <a:pt x="318075" y="0"/>
                </a:lnTo>
                <a:close/>
              </a:path>
              <a:path w="367664" h="98425">
                <a:moveTo>
                  <a:pt x="358124" y="22412"/>
                </a:moveTo>
                <a:lnTo>
                  <a:pt x="318075" y="22412"/>
                </a:lnTo>
                <a:lnTo>
                  <a:pt x="328400" y="24501"/>
                </a:lnTo>
                <a:lnTo>
                  <a:pt x="336842" y="30194"/>
                </a:lnTo>
                <a:lnTo>
                  <a:pt x="342538" y="38631"/>
                </a:lnTo>
                <a:lnTo>
                  <a:pt x="344628" y="48949"/>
                </a:lnTo>
                <a:lnTo>
                  <a:pt x="342538" y="59270"/>
                </a:lnTo>
                <a:lnTo>
                  <a:pt x="336842" y="67707"/>
                </a:lnTo>
                <a:lnTo>
                  <a:pt x="328400" y="73401"/>
                </a:lnTo>
                <a:lnTo>
                  <a:pt x="318075" y="75491"/>
                </a:lnTo>
                <a:lnTo>
                  <a:pt x="358121" y="75491"/>
                </a:lnTo>
                <a:lnTo>
                  <a:pt x="363187" y="67986"/>
                </a:lnTo>
                <a:lnTo>
                  <a:pt x="367041" y="48949"/>
                </a:lnTo>
                <a:lnTo>
                  <a:pt x="363187" y="29913"/>
                </a:lnTo>
                <a:lnTo>
                  <a:pt x="358124" y="22412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460417" y="5105324"/>
            <a:ext cx="461882" cy="120726"/>
          </a:xfrm>
          <a:custGeom>
            <a:avLst/>
            <a:gdLst/>
            <a:ahLst/>
            <a:cxnLst/>
            <a:rect l="l" t="t" r="r" b="b"/>
            <a:pathLst>
              <a:path w="327660" h="170180">
                <a:moveTo>
                  <a:pt x="327235" y="0"/>
                </a:moveTo>
                <a:lnTo>
                  <a:pt x="0" y="0"/>
                </a:lnTo>
                <a:lnTo>
                  <a:pt x="0" y="11207"/>
                </a:lnTo>
                <a:lnTo>
                  <a:pt x="6487" y="46369"/>
                </a:lnTo>
                <a:lnTo>
                  <a:pt x="24383" y="76055"/>
                </a:lnTo>
                <a:lnTo>
                  <a:pt x="51337" y="97789"/>
                </a:lnTo>
                <a:lnTo>
                  <a:pt x="84998" y="109095"/>
                </a:lnTo>
                <a:lnTo>
                  <a:pt x="95932" y="133684"/>
                </a:lnTo>
                <a:lnTo>
                  <a:pt x="113742" y="152928"/>
                </a:lnTo>
                <a:lnTo>
                  <a:pt x="136857" y="165470"/>
                </a:lnTo>
                <a:lnTo>
                  <a:pt x="163705" y="169952"/>
                </a:lnTo>
                <a:lnTo>
                  <a:pt x="190569" y="165469"/>
                </a:lnTo>
                <a:lnTo>
                  <a:pt x="213692" y="152924"/>
                </a:lnTo>
                <a:lnTo>
                  <a:pt x="218674" y="147539"/>
                </a:lnTo>
                <a:lnTo>
                  <a:pt x="163705" y="147539"/>
                </a:lnTo>
                <a:lnTo>
                  <a:pt x="142821" y="143768"/>
                </a:lnTo>
                <a:lnTo>
                  <a:pt x="125188" y="133281"/>
                </a:lnTo>
                <a:lnTo>
                  <a:pt x="112235" y="117316"/>
                </a:lnTo>
                <a:lnTo>
                  <a:pt x="105393" y="97110"/>
                </a:lnTo>
                <a:lnTo>
                  <a:pt x="104035" y="88121"/>
                </a:lnTo>
                <a:lnTo>
                  <a:pt x="94960" y="87595"/>
                </a:lnTo>
                <a:lnTo>
                  <a:pt x="68939" y="81477"/>
                </a:lnTo>
                <a:lnTo>
                  <a:pt x="47218" y="67418"/>
                </a:lnTo>
                <a:lnTo>
                  <a:pt x="31461" y="47173"/>
                </a:lnTo>
                <a:lnTo>
                  <a:pt x="23233" y="22414"/>
                </a:lnTo>
                <a:lnTo>
                  <a:pt x="325170" y="22414"/>
                </a:lnTo>
                <a:lnTo>
                  <a:pt x="327235" y="11207"/>
                </a:lnTo>
                <a:lnTo>
                  <a:pt x="327235" y="0"/>
                </a:lnTo>
                <a:close/>
              </a:path>
              <a:path w="327660" h="170180">
                <a:moveTo>
                  <a:pt x="325170" y="22414"/>
                </a:moveTo>
                <a:lnTo>
                  <a:pt x="303994" y="22414"/>
                </a:lnTo>
                <a:lnTo>
                  <a:pt x="295762" y="47194"/>
                </a:lnTo>
                <a:lnTo>
                  <a:pt x="280047" y="67418"/>
                </a:lnTo>
                <a:lnTo>
                  <a:pt x="258402" y="81456"/>
                </a:lnTo>
                <a:lnTo>
                  <a:pt x="232448" y="87595"/>
                </a:lnTo>
                <a:lnTo>
                  <a:pt x="223379" y="88129"/>
                </a:lnTo>
                <a:lnTo>
                  <a:pt x="222025" y="97114"/>
                </a:lnTo>
                <a:lnTo>
                  <a:pt x="215190" y="117319"/>
                </a:lnTo>
                <a:lnTo>
                  <a:pt x="202238" y="133283"/>
                </a:lnTo>
                <a:lnTo>
                  <a:pt x="184600" y="143769"/>
                </a:lnTo>
                <a:lnTo>
                  <a:pt x="163705" y="147539"/>
                </a:lnTo>
                <a:lnTo>
                  <a:pt x="218674" y="147539"/>
                </a:lnTo>
                <a:lnTo>
                  <a:pt x="231501" y="133675"/>
                </a:lnTo>
                <a:lnTo>
                  <a:pt x="242423" y="109080"/>
                </a:lnTo>
                <a:lnTo>
                  <a:pt x="276012" y="97749"/>
                </a:lnTo>
                <a:lnTo>
                  <a:pt x="302907" y="76009"/>
                </a:lnTo>
                <a:lnTo>
                  <a:pt x="320763" y="46336"/>
                </a:lnTo>
                <a:lnTo>
                  <a:pt x="325170" y="22414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162813" y="4363536"/>
            <a:ext cx="1057137" cy="641019"/>
          </a:xfrm>
          <a:custGeom>
            <a:avLst/>
            <a:gdLst/>
            <a:ahLst/>
            <a:cxnLst/>
            <a:rect l="l" t="t" r="r" b="b"/>
            <a:pathLst>
              <a:path w="749935" h="903605">
                <a:moveTo>
                  <a:pt x="374784" y="0"/>
                </a:moveTo>
                <a:lnTo>
                  <a:pt x="327837" y="2925"/>
                </a:lnTo>
                <a:lnTo>
                  <a:pt x="282611" y="11465"/>
                </a:lnTo>
                <a:lnTo>
                  <a:pt x="239462" y="25267"/>
                </a:lnTo>
                <a:lnTo>
                  <a:pt x="198742" y="43976"/>
                </a:lnTo>
                <a:lnTo>
                  <a:pt x="160806" y="67237"/>
                </a:lnTo>
                <a:lnTo>
                  <a:pt x="126007" y="94699"/>
                </a:lnTo>
                <a:lnTo>
                  <a:pt x="94700" y="126005"/>
                </a:lnTo>
                <a:lnTo>
                  <a:pt x="67238" y="160803"/>
                </a:lnTo>
                <a:lnTo>
                  <a:pt x="43976" y="198739"/>
                </a:lnTo>
                <a:lnTo>
                  <a:pt x="25267" y="239458"/>
                </a:lnTo>
                <a:lnTo>
                  <a:pt x="11466" y="282607"/>
                </a:lnTo>
                <a:lnTo>
                  <a:pt x="2925" y="327831"/>
                </a:lnTo>
                <a:lnTo>
                  <a:pt x="0" y="374778"/>
                </a:lnTo>
                <a:lnTo>
                  <a:pt x="3309" y="424961"/>
                </a:lnTo>
                <a:lnTo>
                  <a:pt x="13135" y="473590"/>
                </a:lnTo>
                <a:lnTo>
                  <a:pt x="29332" y="520250"/>
                </a:lnTo>
                <a:lnTo>
                  <a:pt x="51753" y="564524"/>
                </a:lnTo>
                <a:lnTo>
                  <a:pt x="80245" y="605999"/>
                </a:lnTo>
                <a:lnTo>
                  <a:pt x="110955" y="646378"/>
                </a:lnTo>
                <a:lnTo>
                  <a:pt x="140741" y="688364"/>
                </a:lnTo>
                <a:lnTo>
                  <a:pt x="169167" y="731329"/>
                </a:lnTo>
                <a:lnTo>
                  <a:pt x="195842" y="774698"/>
                </a:lnTo>
                <a:lnTo>
                  <a:pt x="195842" y="903607"/>
                </a:lnTo>
                <a:lnTo>
                  <a:pt x="551663" y="903607"/>
                </a:lnTo>
                <a:lnTo>
                  <a:pt x="551663" y="881193"/>
                </a:lnTo>
                <a:lnTo>
                  <a:pt x="218257" y="881193"/>
                </a:lnTo>
                <a:lnTo>
                  <a:pt x="218257" y="768582"/>
                </a:lnTo>
                <a:lnTo>
                  <a:pt x="189341" y="721279"/>
                </a:lnTo>
                <a:lnTo>
                  <a:pt x="160124" y="677003"/>
                </a:lnTo>
                <a:lnTo>
                  <a:pt x="129474" y="633730"/>
                </a:lnTo>
                <a:lnTo>
                  <a:pt x="97807" y="592070"/>
                </a:lnTo>
                <a:lnTo>
                  <a:pt x="71026" y="553079"/>
                </a:lnTo>
                <a:lnTo>
                  <a:pt x="49959" y="511465"/>
                </a:lnTo>
                <a:lnTo>
                  <a:pt x="34744" y="467617"/>
                </a:lnTo>
                <a:lnTo>
                  <a:pt x="25515" y="421925"/>
                </a:lnTo>
                <a:lnTo>
                  <a:pt x="22409" y="374778"/>
                </a:lnTo>
                <a:lnTo>
                  <a:pt x="25631" y="327029"/>
                </a:lnTo>
                <a:lnTo>
                  <a:pt x="35018" y="281213"/>
                </a:lnTo>
                <a:lnTo>
                  <a:pt x="50144" y="237752"/>
                </a:lnTo>
                <a:lnTo>
                  <a:pt x="70588" y="197070"/>
                </a:lnTo>
                <a:lnTo>
                  <a:pt x="95926" y="159590"/>
                </a:lnTo>
                <a:lnTo>
                  <a:pt x="125734" y="125735"/>
                </a:lnTo>
                <a:lnTo>
                  <a:pt x="159591" y="95927"/>
                </a:lnTo>
                <a:lnTo>
                  <a:pt x="197073" y="70590"/>
                </a:lnTo>
                <a:lnTo>
                  <a:pt x="237756" y="50148"/>
                </a:lnTo>
                <a:lnTo>
                  <a:pt x="281217" y="35022"/>
                </a:lnTo>
                <a:lnTo>
                  <a:pt x="327035" y="25636"/>
                </a:lnTo>
                <a:lnTo>
                  <a:pt x="374784" y="22414"/>
                </a:lnTo>
                <a:lnTo>
                  <a:pt x="501173" y="22414"/>
                </a:lnTo>
                <a:lnTo>
                  <a:pt x="466947" y="11465"/>
                </a:lnTo>
                <a:lnTo>
                  <a:pt x="421727" y="2925"/>
                </a:lnTo>
                <a:lnTo>
                  <a:pt x="374784" y="0"/>
                </a:lnTo>
                <a:close/>
              </a:path>
              <a:path w="749935" h="903605">
                <a:moveTo>
                  <a:pt x="501173" y="22414"/>
                </a:moveTo>
                <a:lnTo>
                  <a:pt x="374784" y="22414"/>
                </a:lnTo>
                <a:lnTo>
                  <a:pt x="422529" y="25636"/>
                </a:lnTo>
                <a:lnTo>
                  <a:pt x="468342" y="35022"/>
                </a:lnTo>
                <a:lnTo>
                  <a:pt x="511799" y="50148"/>
                </a:lnTo>
                <a:lnTo>
                  <a:pt x="552478" y="70590"/>
                </a:lnTo>
                <a:lnTo>
                  <a:pt x="589955" y="95927"/>
                </a:lnTo>
                <a:lnTo>
                  <a:pt x="623808" y="125735"/>
                </a:lnTo>
                <a:lnTo>
                  <a:pt x="653613" y="159590"/>
                </a:lnTo>
                <a:lnTo>
                  <a:pt x="678948" y="197070"/>
                </a:lnTo>
                <a:lnTo>
                  <a:pt x="699389" y="237752"/>
                </a:lnTo>
                <a:lnTo>
                  <a:pt x="714513" y="281213"/>
                </a:lnTo>
                <a:lnTo>
                  <a:pt x="723898" y="327029"/>
                </a:lnTo>
                <a:lnTo>
                  <a:pt x="727120" y="374778"/>
                </a:lnTo>
                <a:lnTo>
                  <a:pt x="724013" y="421950"/>
                </a:lnTo>
                <a:lnTo>
                  <a:pt x="714780" y="467661"/>
                </a:lnTo>
                <a:lnTo>
                  <a:pt x="699557" y="511520"/>
                </a:lnTo>
                <a:lnTo>
                  <a:pt x="678481" y="553138"/>
                </a:lnTo>
                <a:lnTo>
                  <a:pt x="651686" y="592124"/>
                </a:lnTo>
                <a:lnTo>
                  <a:pt x="621790" y="631665"/>
                </a:lnTo>
                <a:lnTo>
                  <a:pt x="590767" y="675680"/>
                </a:lnTo>
                <a:lnTo>
                  <a:pt x="559995" y="722154"/>
                </a:lnTo>
                <a:lnTo>
                  <a:pt x="530848" y="769071"/>
                </a:lnTo>
                <a:lnTo>
                  <a:pt x="529249" y="771735"/>
                </a:lnTo>
                <a:lnTo>
                  <a:pt x="529249" y="881193"/>
                </a:lnTo>
                <a:lnTo>
                  <a:pt x="551663" y="881193"/>
                </a:lnTo>
                <a:lnTo>
                  <a:pt x="551663" y="777946"/>
                </a:lnTo>
                <a:lnTo>
                  <a:pt x="580138" y="732263"/>
                </a:lnTo>
                <a:lnTo>
                  <a:pt x="610101" y="687108"/>
                </a:lnTo>
                <a:lnTo>
                  <a:pt x="640252" y="644385"/>
                </a:lnTo>
                <a:lnTo>
                  <a:pt x="669327" y="605944"/>
                </a:lnTo>
                <a:lnTo>
                  <a:pt x="697822" y="564467"/>
                </a:lnTo>
                <a:lnTo>
                  <a:pt x="720230" y="520197"/>
                </a:lnTo>
                <a:lnTo>
                  <a:pt x="736412" y="473548"/>
                </a:lnTo>
                <a:lnTo>
                  <a:pt x="746226" y="424937"/>
                </a:lnTo>
                <a:lnTo>
                  <a:pt x="749529" y="374778"/>
                </a:lnTo>
                <a:lnTo>
                  <a:pt x="746604" y="327831"/>
                </a:lnTo>
                <a:lnTo>
                  <a:pt x="738065" y="282607"/>
                </a:lnTo>
                <a:lnTo>
                  <a:pt x="724264" y="239458"/>
                </a:lnTo>
                <a:lnTo>
                  <a:pt x="705557" y="198739"/>
                </a:lnTo>
                <a:lnTo>
                  <a:pt x="682298" y="160803"/>
                </a:lnTo>
                <a:lnTo>
                  <a:pt x="654839" y="126005"/>
                </a:lnTo>
                <a:lnTo>
                  <a:pt x="623535" y="94699"/>
                </a:lnTo>
                <a:lnTo>
                  <a:pt x="588740" y="67237"/>
                </a:lnTo>
                <a:lnTo>
                  <a:pt x="550808" y="43976"/>
                </a:lnTo>
                <a:lnTo>
                  <a:pt x="510092" y="25267"/>
                </a:lnTo>
                <a:lnTo>
                  <a:pt x="501173" y="22414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407375" y="4713715"/>
            <a:ext cx="232731" cy="279742"/>
          </a:xfrm>
          <a:custGeom>
            <a:avLst/>
            <a:gdLst/>
            <a:ahLst/>
            <a:cxnLst/>
            <a:rect l="l" t="t" r="r" b="b"/>
            <a:pathLst>
              <a:path w="165100" h="394335">
                <a:moveTo>
                  <a:pt x="37382" y="0"/>
                </a:moveTo>
                <a:lnTo>
                  <a:pt x="0" y="5478"/>
                </a:lnTo>
                <a:lnTo>
                  <a:pt x="127133" y="393941"/>
                </a:lnTo>
                <a:lnTo>
                  <a:pt x="164515" y="388461"/>
                </a:lnTo>
                <a:lnTo>
                  <a:pt x="37382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3"/>
          <p:cNvSpPr/>
          <p:nvPr/>
        </p:nvSpPr>
        <p:spPr>
          <a:xfrm>
            <a:off x="6482248" y="4646022"/>
            <a:ext cx="419812" cy="164872"/>
          </a:xfrm>
          <a:custGeom>
            <a:avLst/>
            <a:gdLst/>
            <a:ahLst/>
            <a:cxnLst/>
            <a:rect l="l" t="t" r="r" b="b"/>
            <a:pathLst>
              <a:path w="297814" h="232409">
                <a:moveTo>
                  <a:pt x="108293" y="99392"/>
                </a:moveTo>
                <a:lnTo>
                  <a:pt x="87544" y="99392"/>
                </a:lnTo>
                <a:lnTo>
                  <a:pt x="115653" y="231821"/>
                </a:lnTo>
                <a:lnTo>
                  <a:pt x="141621" y="154158"/>
                </a:lnTo>
                <a:lnTo>
                  <a:pt x="119915" y="154158"/>
                </a:lnTo>
                <a:lnTo>
                  <a:pt x="108293" y="99392"/>
                </a:lnTo>
                <a:close/>
              </a:path>
              <a:path w="297814" h="232409">
                <a:moveTo>
                  <a:pt x="191246" y="69364"/>
                </a:moveTo>
                <a:lnTo>
                  <a:pt x="169974" y="69364"/>
                </a:lnTo>
                <a:lnTo>
                  <a:pt x="202291" y="182693"/>
                </a:lnTo>
                <a:lnTo>
                  <a:pt x="262232" y="149007"/>
                </a:lnTo>
                <a:lnTo>
                  <a:pt x="213959" y="149007"/>
                </a:lnTo>
                <a:lnTo>
                  <a:pt x="191246" y="69364"/>
                </a:lnTo>
                <a:close/>
              </a:path>
              <a:path w="297814" h="232409">
                <a:moveTo>
                  <a:pt x="99846" y="59587"/>
                </a:moveTo>
                <a:lnTo>
                  <a:pt x="0" y="141706"/>
                </a:lnTo>
                <a:lnTo>
                  <a:pt x="11163" y="162215"/>
                </a:lnTo>
                <a:lnTo>
                  <a:pt x="87544" y="99392"/>
                </a:lnTo>
                <a:lnTo>
                  <a:pt x="108293" y="99392"/>
                </a:lnTo>
                <a:lnTo>
                  <a:pt x="99846" y="59587"/>
                </a:lnTo>
                <a:close/>
              </a:path>
              <a:path w="297814" h="232409">
                <a:moveTo>
                  <a:pt x="171465" y="0"/>
                </a:moveTo>
                <a:lnTo>
                  <a:pt x="119915" y="154158"/>
                </a:lnTo>
                <a:lnTo>
                  <a:pt x="141621" y="154158"/>
                </a:lnTo>
                <a:lnTo>
                  <a:pt x="169974" y="69364"/>
                </a:lnTo>
                <a:lnTo>
                  <a:pt x="191246" y="69364"/>
                </a:lnTo>
                <a:lnTo>
                  <a:pt x="171465" y="0"/>
                </a:lnTo>
                <a:close/>
              </a:path>
              <a:path w="297814" h="232409">
                <a:moveTo>
                  <a:pt x="289184" y="106732"/>
                </a:moveTo>
                <a:lnTo>
                  <a:pt x="213959" y="149007"/>
                </a:lnTo>
                <a:lnTo>
                  <a:pt x="262232" y="149007"/>
                </a:lnTo>
                <a:lnTo>
                  <a:pt x="297529" y="129171"/>
                </a:lnTo>
                <a:lnTo>
                  <a:pt x="289184" y="106732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4"/>
          <p:cNvSpPr/>
          <p:nvPr/>
        </p:nvSpPr>
        <p:spPr>
          <a:xfrm>
            <a:off x="5727619" y="4725403"/>
            <a:ext cx="327614" cy="91895"/>
          </a:xfrm>
          <a:custGeom>
            <a:avLst/>
            <a:gdLst/>
            <a:ahLst/>
            <a:cxnLst/>
            <a:rect l="l" t="t" r="r" b="b"/>
            <a:pathLst>
              <a:path w="232410" h="129540">
                <a:moveTo>
                  <a:pt x="215985" y="0"/>
                </a:moveTo>
                <a:lnTo>
                  <a:pt x="0" y="90849"/>
                </a:lnTo>
                <a:lnTo>
                  <a:pt x="16272" y="129532"/>
                </a:lnTo>
                <a:lnTo>
                  <a:pt x="232257" y="38682"/>
                </a:lnTo>
                <a:lnTo>
                  <a:pt x="215985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5"/>
          <p:cNvSpPr/>
          <p:nvPr/>
        </p:nvSpPr>
        <p:spPr>
          <a:xfrm>
            <a:off x="5612267" y="4561860"/>
            <a:ext cx="332090" cy="33335"/>
          </a:xfrm>
          <a:custGeom>
            <a:avLst/>
            <a:gdLst/>
            <a:ahLst/>
            <a:cxnLst/>
            <a:rect l="l" t="t" r="r" b="b"/>
            <a:pathLst>
              <a:path w="235585" h="46990">
                <a:moveTo>
                  <a:pt x="234259" y="0"/>
                </a:moveTo>
                <a:lnTo>
                  <a:pt x="0" y="4960"/>
                </a:lnTo>
                <a:lnTo>
                  <a:pt x="888" y="46918"/>
                </a:lnTo>
                <a:lnTo>
                  <a:pt x="235148" y="41958"/>
                </a:lnTo>
                <a:lnTo>
                  <a:pt x="234259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1"/>
          <p:cNvSpPr/>
          <p:nvPr/>
        </p:nvSpPr>
        <p:spPr>
          <a:xfrm>
            <a:off x="6755038" y="4712302"/>
            <a:ext cx="236312" cy="285148"/>
          </a:xfrm>
          <a:custGeom>
            <a:avLst/>
            <a:gdLst/>
            <a:ahLst/>
            <a:cxnLst/>
            <a:rect l="l" t="t" r="r" b="b"/>
            <a:pathLst>
              <a:path w="167639" h="401955">
                <a:moveTo>
                  <a:pt x="133215" y="0"/>
                </a:moveTo>
                <a:lnTo>
                  <a:pt x="0" y="396843"/>
                </a:lnTo>
                <a:lnTo>
                  <a:pt x="34309" y="401537"/>
                </a:lnTo>
                <a:lnTo>
                  <a:pt x="167523" y="4695"/>
                </a:lnTo>
                <a:lnTo>
                  <a:pt x="133215" y="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CaixaDeTexto 14"/>
          <p:cNvSpPr txBox="1"/>
          <p:nvPr/>
        </p:nvSpPr>
        <p:spPr>
          <a:xfrm>
            <a:off x="4255633" y="4692650"/>
            <a:ext cx="1440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Britannic Bold" pitchFamily="34" charset="0"/>
              </a:rPr>
              <a:t>INOVA/IFRR</a:t>
            </a:r>
            <a:endParaRPr lang="pt-BR" dirty="0">
              <a:latin typeface="Britannic Bold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590550" y="349250"/>
            <a:ext cx="2819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>
                <a:latin typeface="Britannic Bold" pitchFamily="34" charset="0"/>
              </a:rPr>
              <a:t>DA DESISTÊNCIA</a:t>
            </a:r>
            <a:endParaRPr lang="pt-BR" dirty="0">
              <a:latin typeface="Britannic Bold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438150" y="882650"/>
            <a:ext cx="65531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600" dirty="0" smtClean="0">
                <a:latin typeface="Century Gothic" pitchFamily="34" charset="0"/>
              </a:rPr>
              <a:t>A </a:t>
            </a:r>
            <a:r>
              <a:rPr lang="pt-BR" sz="1600" dirty="0">
                <a:latin typeface="Century Gothic" pitchFamily="34" charset="0"/>
              </a:rPr>
              <a:t>transferência de recurso (parcial ou total), de materiais já adquiridos e de documentos comprobatórios de gastos, na </a:t>
            </a:r>
            <a:r>
              <a:rPr lang="pt-BR" sz="1600" dirty="0" smtClean="0">
                <a:latin typeface="Century Gothic" pitchFamily="34" charset="0"/>
              </a:rPr>
              <a:t>substituição</a:t>
            </a:r>
            <a:r>
              <a:rPr lang="pt-BR" sz="1600" dirty="0">
                <a:latin typeface="Century Gothic" pitchFamily="34" charset="0"/>
              </a:rPr>
              <a:t>, </a:t>
            </a:r>
            <a:r>
              <a:rPr lang="pt-BR" sz="1600" i="1" dirty="0">
                <a:latin typeface="Century Gothic" pitchFamily="34" charset="0"/>
              </a:rPr>
              <a:t>realizar-se-á </a:t>
            </a:r>
            <a:r>
              <a:rPr lang="pt-BR" sz="1600" dirty="0">
                <a:latin typeface="Century Gothic" pitchFamily="34" charset="0"/>
              </a:rPr>
              <a:t>sob a supervisão do responsável pela (o) Diretoria/Departamento de </a:t>
            </a:r>
            <a:r>
              <a:rPr lang="pt-BR" sz="1600" dirty="0" smtClean="0">
                <a:latin typeface="Century Gothic" pitchFamily="34" charset="0"/>
              </a:rPr>
              <a:t>Ensino </a:t>
            </a:r>
            <a:r>
              <a:rPr lang="pt-BR" sz="1600" dirty="0">
                <a:latin typeface="Century Gothic" pitchFamily="34" charset="0"/>
              </a:rPr>
              <a:t>do </a:t>
            </a:r>
            <a:r>
              <a:rPr lang="pt-BR" sz="1600" i="1" dirty="0">
                <a:latin typeface="Century Gothic" pitchFamily="34" charset="0"/>
              </a:rPr>
              <a:t>Campus, </a:t>
            </a:r>
            <a:r>
              <a:rPr lang="pt-BR" sz="1600" dirty="0">
                <a:latin typeface="Century Gothic" pitchFamily="34" charset="0"/>
              </a:rPr>
              <a:t>cabendo a </a:t>
            </a:r>
            <a:r>
              <a:rPr lang="pt-BR" sz="1600" dirty="0" smtClean="0">
                <a:latin typeface="Century Gothic" pitchFamily="34" charset="0"/>
              </a:rPr>
              <a:t>este ficar </a:t>
            </a:r>
            <a:r>
              <a:rPr lang="pt-BR" sz="1600" dirty="0">
                <a:latin typeface="Century Gothic" pitchFamily="34" charset="0"/>
              </a:rPr>
              <a:t>com uma cópia do </a:t>
            </a:r>
            <a:r>
              <a:rPr lang="pt-BR" sz="1600" dirty="0" smtClean="0">
                <a:latin typeface="Century Gothic" pitchFamily="34" charset="0"/>
              </a:rPr>
              <a:t>Termo </a:t>
            </a:r>
            <a:r>
              <a:rPr lang="pt-BR" sz="1600" dirty="0">
                <a:latin typeface="Century Gothic" pitchFamily="34" charset="0"/>
              </a:rPr>
              <a:t>de Transferência de </a:t>
            </a:r>
            <a:r>
              <a:rPr lang="pt-BR" sz="1600" dirty="0" smtClean="0">
                <a:latin typeface="Century Gothic" pitchFamily="34" charset="0"/>
              </a:rPr>
              <a:t>Coordenação </a:t>
            </a:r>
            <a:r>
              <a:rPr lang="pt-BR" sz="1600" dirty="0">
                <a:latin typeface="Century Gothic" pitchFamily="34" charset="0"/>
              </a:rPr>
              <a:t>e encarninhar </a:t>
            </a:r>
            <a:r>
              <a:rPr lang="pt-BR" sz="1600" dirty="0" smtClean="0">
                <a:latin typeface="Century Gothic" pitchFamily="34" charset="0"/>
              </a:rPr>
              <a:t>à </a:t>
            </a:r>
            <a:r>
              <a:rPr lang="pt-BR" sz="1600" dirty="0">
                <a:latin typeface="Century Gothic" pitchFamily="34" charset="0"/>
              </a:rPr>
              <a:t>PROEN</a:t>
            </a:r>
            <a:r>
              <a:rPr lang="pt-BR" sz="1600" dirty="0" smtClean="0">
                <a:latin typeface="Century Gothic" pitchFamily="34" charset="0"/>
              </a:rPr>
              <a:t>.(</a:t>
            </a:r>
            <a:r>
              <a:rPr lang="pt-BR" sz="1600" b="1" dirty="0">
                <a:latin typeface="Century Gothic" pitchFamily="34" charset="0"/>
              </a:rPr>
              <a:t>Art. </a:t>
            </a:r>
            <a:r>
              <a:rPr lang="pt-BR" sz="1600" b="1" dirty="0" smtClean="0">
                <a:latin typeface="Century Gothic" pitchFamily="34" charset="0"/>
              </a:rPr>
              <a:t>24)</a:t>
            </a:r>
            <a:endParaRPr lang="pt-BR" sz="1600" dirty="0">
              <a:latin typeface="Century Gothic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451240" y="2635250"/>
            <a:ext cx="649941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600" dirty="0" smtClean="0">
                <a:latin typeface="Century Gothic" pitchFamily="34" charset="0"/>
              </a:rPr>
              <a:t>Na </a:t>
            </a:r>
            <a:r>
              <a:rPr lang="pt-BR" sz="1600" dirty="0">
                <a:latin typeface="Century Gothic" pitchFamily="34" charset="0"/>
              </a:rPr>
              <a:t>impossibilidade de substituição da </a:t>
            </a:r>
            <a:r>
              <a:rPr lang="pt-BR" sz="1600" dirty="0" smtClean="0">
                <a:latin typeface="Century Gothic" pitchFamily="34" charset="0"/>
              </a:rPr>
              <a:t>coordenação </a:t>
            </a:r>
            <a:r>
              <a:rPr lang="pt-BR" sz="1600" dirty="0">
                <a:latin typeface="Century Gothic" pitchFamily="34" charset="0"/>
              </a:rPr>
              <a:t>do projeto, o Coordenador deverá entregar Relatório com descrição das atividades executadas até o momento, bem como a </a:t>
            </a:r>
            <a:r>
              <a:rPr lang="pt-BR" sz="1600" dirty="0" smtClean="0">
                <a:latin typeface="Century Gothic" pitchFamily="34" charset="0"/>
              </a:rPr>
              <a:t>Prestação </a:t>
            </a:r>
            <a:r>
              <a:rPr lang="pt-BR" sz="1600" dirty="0">
                <a:latin typeface="Century Gothic" pitchFamily="34" charset="0"/>
              </a:rPr>
              <a:t>de Contas, devidamente comprovada; transferir a guarda do material, conforme previsto no inciso VII do Art. 12 e providenciar GRU </a:t>
            </a:r>
            <a:r>
              <a:rPr lang="pt-BR" sz="1600" dirty="0" smtClean="0">
                <a:latin typeface="Century Gothic" pitchFamily="34" charset="0"/>
              </a:rPr>
              <a:t>com os </a:t>
            </a:r>
            <a:r>
              <a:rPr lang="pt-BR" sz="1600" dirty="0">
                <a:latin typeface="Century Gothic" pitchFamily="34" charset="0"/>
              </a:rPr>
              <a:t>valores a serem reembolsados ao erário público</a:t>
            </a:r>
            <a:r>
              <a:rPr lang="pt-BR" sz="1600" dirty="0" smtClean="0">
                <a:latin typeface="Century Gothic" pitchFamily="34" charset="0"/>
              </a:rPr>
              <a:t>.</a:t>
            </a:r>
            <a:r>
              <a:rPr lang="pt-BR" sz="1600" b="1" dirty="0">
                <a:latin typeface="Century Gothic" pitchFamily="34" charset="0"/>
              </a:rPr>
              <a:t> (Art. 25) </a:t>
            </a:r>
            <a:endParaRPr lang="pt-BR" sz="16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33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384</TotalTime>
  <Words>1224</Words>
  <Application>Microsoft Office PowerPoint</Application>
  <PresentationFormat>Personalizar</PresentationFormat>
  <Paragraphs>82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Office Theme</vt:lpstr>
      <vt:lpstr>INOVA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folder inova 2018</dc:title>
  <dc:creator>Simone Gomes Moreira</dc:creator>
  <cp:lastModifiedBy>Nayara Paula Rodrigues de Freitas</cp:lastModifiedBy>
  <cp:revision>54</cp:revision>
  <dcterms:created xsi:type="dcterms:W3CDTF">2018-05-22T20:53:08Z</dcterms:created>
  <dcterms:modified xsi:type="dcterms:W3CDTF">2018-06-18T20:50:43Z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2018-05-21T00:00:00Z</vt:filetime>
  </property>
  <property fmtid="{D5CDD505-2E9C-101B-9397-08002B2CF9AE}" pid="3" name="Creator">
    <vt:lpwstr>CorelDRAW X5</vt:lpwstr>
  </property>
  <property fmtid="{D5CDD505-2E9C-101B-9397-08002B2CF9AE}" pid="4" name="LastSaved">
    <vt:filetime>2018-05-22T00:00:00Z</vt:filetime>
  </property>
</Properties>
</file>