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32404050" cy="43205400"/>
  <p:notesSz cx="6797675" cy="9928225"/>
  <p:defaultTextStyle>
    <a:defPPr>
      <a:defRPr lang="pt-BR"/>
    </a:defPPr>
    <a:lvl1pPr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1pPr>
    <a:lvl2pPr marL="2159000" indent="-1701800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2pPr>
    <a:lvl3pPr marL="4319588" indent="-3405188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3pPr>
    <a:lvl4pPr marL="6480175" indent="-5108575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4pPr>
    <a:lvl5pPr marL="8640763" indent="-6811963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9645" autoAdjust="0"/>
  </p:normalViewPr>
  <p:slideViewPr>
    <p:cSldViewPr>
      <p:cViewPr>
        <p:scale>
          <a:sx n="40" d="100"/>
          <a:sy n="40" d="100"/>
        </p:scale>
        <p:origin x="678" y="298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tângulo 3"/>
          <p:cNvSpPr/>
          <p:nvPr userDrawn="1"/>
        </p:nvSpPr>
        <p:spPr>
          <a:xfrm>
            <a:off x="2125108" y="21141035"/>
            <a:ext cx="28153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 Seminário do Grupo de Estudos e Pesquisas em Educação Física do IFRR - GEPEF 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8607" y="0"/>
            <a:ext cx="29163645" cy="72009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C9DF4A-1AAC-4AFD-B573-713C55CC5C82}" type="datetimeFigureOut">
              <a:rPr lang="pt-BR"/>
              <a:pPr>
                <a:defRPr/>
              </a:pPr>
              <a:t>24/09/2019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0DE3658-E83A-4EBE-BC0D-D04C19C7B3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FE0F84B-CC93-442B-B871-8FDC082474D2}" type="datetimeFigureOut">
              <a:rPr lang="pt-BR"/>
              <a:pPr>
                <a:defRPr/>
              </a:pPr>
              <a:t>24/09/2019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04CA655-6375-4828-9707-6FC4C44199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8607" y="0"/>
            <a:ext cx="29163645" cy="72009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ED94AB7-1E3B-417C-B257-58CC90DC713F}" type="datetimeFigureOut">
              <a:rPr lang="pt-BR"/>
              <a:pPr>
                <a:defRPr/>
              </a:pPr>
              <a:t>24/09/2019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E793378-FB94-4D2E-A16A-A6467D62F2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  <a:prstGeom prst="rect">
            <a:avLst/>
          </a:prstGeo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F2AD798-9E62-4671-AB2F-56534CB2A846}" type="datetimeFigureOut">
              <a:rPr lang="pt-BR"/>
              <a:pPr>
                <a:defRPr/>
              </a:pPr>
              <a:t>24/09/2019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8BE6C76-DBEB-4561-89A7-D512F532BA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8607" y="0"/>
            <a:ext cx="29163645" cy="72009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6B240ED-E07B-4DD3-AAF4-24D07DD9B769}" type="datetimeFigureOut">
              <a:rPr lang="pt-BR"/>
              <a:pPr>
                <a:defRPr/>
              </a:pPr>
              <a:t>24/09/2019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1F77E98-731E-4156-AC7A-A17E888E10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4579AE5-E75D-4358-8649-AE8DAFD6B5A9}" type="datetimeFigureOut">
              <a:rPr lang="pt-BR"/>
              <a:pPr>
                <a:defRPr/>
              </a:pPr>
              <a:t>24/09/2019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326586-6E55-4DF7-9D21-40CF1C3FEB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8607" y="0"/>
            <a:ext cx="29163645" cy="72009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6749691-37C5-4E0D-B351-CE06CB14D583}" type="datetimeFigureOut">
              <a:rPr lang="pt-BR"/>
              <a:pPr>
                <a:defRPr/>
              </a:pPr>
              <a:t>24/09/2019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6DBC9AF-BC4D-4EAD-86E9-705BE02FB2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4616D79-B5F3-4CC9-A855-EAEF03E32E17}" type="datetimeFigureOut">
              <a:rPr lang="pt-BR"/>
              <a:pPr>
                <a:defRPr/>
              </a:pPr>
              <a:t>24/09/2019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426137F-8F30-40D5-BDFC-E7C35ABB0E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  <a:prstGeom prst="rect">
            <a:avLst/>
          </a:prstGeo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40FE402-61C4-434F-B2EB-690E536D2296}" type="datetimeFigureOut">
              <a:rPr lang="pt-BR"/>
              <a:pPr>
                <a:defRPr/>
              </a:pPr>
              <a:t>24/09/2019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17FAD92-3C3C-4323-A8A0-A572B225CE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  <a:prstGeom prst="rect">
            <a:avLst/>
          </a:prstGeo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4C10471-309F-42BE-BE81-540F7F96F122}" type="datetimeFigureOut">
              <a:rPr lang="pt-BR"/>
              <a:pPr>
                <a:defRPr/>
              </a:pPr>
              <a:t>24/09/2019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/>
          <a:lstStyle>
            <a:lvl1pPr defTabSz="432054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471332B-3549-4898-ABFB-164B48C8DC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1745" y="360340"/>
            <a:ext cx="4824537" cy="438228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05" y="41016067"/>
            <a:ext cx="31179464" cy="21890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r" defTabSz="4319588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r" defTabSz="4319588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r" defTabSz="4319588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r" defTabSz="4319588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r" defTabSz="4319588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r" defTabSz="4319588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6pPr>
      <a:lvl7pPr marL="914400" algn="r" defTabSz="4319588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7pPr>
      <a:lvl8pPr marL="1371600" algn="r" defTabSz="4319588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8pPr>
      <a:lvl9pPr marL="1828800" algn="r" defTabSz="4319588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619250" indent="-161925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263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14"/>
          <p:cNvSpPr txBox="1">
            <a:spLocks noChangeArrowheads="1"/>
          </p:cNvSpPr>
          <p:nvPr/>
        </p:nvSpPr>
        <p:spPr bwMode="auto">
          <a:xfrm>
            <a:off x="946662" y="7949608"/>
            <a:ext cx="30545087" cy="1195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863" tIns="43432" rIns="86863" bIns="43432">
            <a:spAutoFit/>
          </a:bodyPr>
          <a:lstStyle/>
          <a:p>
            <a:pPr algn="ctr"/>
            <a:r>
              <a:rPr lang="pt-BR" sz="4000" b="1" i="1" dirty="0"/>
              <a:t>Amanda Pereira da Silva</a:t>
            </a:r>
            <a:r>
              <a:rPr lang="pt-BR" sz="4000" b="1" i="1" baseline="30000" dirty="0"/>
              <a:t>1</a:t>
            </a:r>
            <a:r>
              <a:rPr lang="pt-BR" sz="4000" b="1" i="1" dirty="0"/>
              <a:t>, Fernando Assis Lima</a:t>
            </a:r>
            <a:r>
              <a:rPr lang="pt-BR" sz="4000" b="1" i="1" baseline="30000" dirty="0"/>
              <a:t>2</a:t>
            </a:r>
            <a:r>
              <a:rPr lang="pt-BR" sz="4000" b="1" i="1" dirty="0"/>
              <a:t>, Rodrigo Ferreira da Luz</a:t>
            </a:r>
            <a:r>
              <a:rPr lang="pt-BR" sz="4000" b="1" i="1" baseline="30000" dirty="0"/>
              <a:t>3</a:t>
            </a:r>
          </a:p>
          <a:p>
            <a:pPr algn="ctr"/>
            <a:r>
              <a:rPr lang="pt-BR" sz="3200" i="1" baseline="30000" dirty="0"/>
              <a:t>1</a:t>
            </a:r>
            <a:r>
              <a:rPr lang="pt-BR" sz="3200" i="1" dirty="0"/>
              <a:t>Professor do IFRR/Campus Novo Paraíso. E-mail: amanda.ps@ifrr.edu.br; </a:t>
            </a:r>
            <a:r>
              <a:rPr lang="pt-BR" sz="3200" i="1" baseline="30000" dirty="0"/>
              <a:t>2</a:t>
            </a:r>
            <a:r>
              <a:rPr lang="pt-BR" sz="3200" i="1" dirty="0"/>
              <a:t>Bolsista do PIBICT - IFRR/Campus Novo Paraíso; </a:t>
            </a:r>
            <a:r>
              <a:rPr lang="pt-BR" sz="3200" i="1" baseline="30000" dirty="0"/>
              <a:t>3</a:t>
            </a:r>
            <a:r>
              <a:rPr lang="pt-BR" sz="3200" i="1" dirty="0"/>
              <a:t>Professor do IFRR/Campus Boa Vista.</a:t>
            </a:r>
          </a:p>
        </p:txBody>
      </p:sp>
      <p:sp>
        <p:nvSpPr>
          <p:cNvPr id="5" name="Text Box 3434"/>
          <p:cNvSpPr txBox="1">
            <a:spLocks noChangeArrowheads="1"/>
          </p:cNvSpPr>
          <p:nvPr/>
        </p:nvSpPr>
        <p:spPr bwMode="auto">
          <a:xfrm>
            <a:off x="983672" y="5837687"/>
            <a:ext cx="30436706" cy="1939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918" tIns="45960" rIns="91918" bIns="45960">
            <a:spAutoFit/>
          </a:bodyPr>
          <a:lstStyle/>
          <a:p>
            <a:pPr algn="ctr" defTabSz="692150">
              <a:spcBef>
                <a:spcPts val="0"/>
              </a:spcBef>
            </a:pPr>
            <a:r>
              <a:rPr lang="en-US" sz="6000" b="1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TÍTULO (FONTE ARIAL 60, CENTRALIZADO, EM NEGRITO, COM LETRAS MAIÚSCULAS E ESPAÇAMENTO SIMPLES)</a:t>
            </a:r>
            <a:endParaRPr lang="pt-BR" sz="6000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360265" y="11230130"/>
            <a:ext cx="15408275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>
              <a:lnSpc>
                <a:spcPct val="150000"/>
              </a:lnSpc>
            </a:pPr>
            <a:r>
              <a:rPr lang="pt-BR" sz="3200" dirty="0"/>
              <a:t>A introdução deve conter a fundamentação teórica para a pesquisa, apresentar as fronteiras da ciência relacionadas ao tema e as lacunas não respondidas.</a:t>
            </a:r>
          </a:p>
          <a:p>
            <a:pPr indent="540000" algn="just">
              <a:lnSpc>
                <a:spcPct val="150000"/>
              </a:lnSpc>
            </a:pPr>
            <a:r>
              <a:rPr lang="pt-BR" sz="3200" dirty="0"/>
              <a:t>O texto deve ser justificado, com fonte Arial 32, espaçamento entre linhas 1,5 cm e recuo da primeira linha de 1,5 cm.</a:t>
            </a:r>
          </a:p>
        </p:txBody>
      </p:sp>
      <p:sp>
        <p:nvSpPr>
          <p:cNvPr id="61" name="CaixaDeTexto 60"/>
          <p:cNvSpPr txBox="1"/>
          <p:nvPr/>
        </p:nvSpPr>
        <p:spPr>
          <a:xfrm>
            <a:off x="361701" y="21530692"/>
            <a:ext cx="15408276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>
              <a:lnSpc>
                <a:spcPct val="150000"/>
              </a:lnSpc>
            </a:pPr>
            <a:r>
              <a:rPr lang="pt-BR" sz="3200" dirty="0"/>
              <a:t>Deve ser apresentado, neste tópico, o objetivo geral do trabalho.</a:t>
            </a:r>
          </a:p>
          <a:p>
            <a:pPr indent="540000" algn="just">
              <a:lnSpc>
                <a:spcPct val="150000"/>
              </a:lnSpc>
            </a:pPr>
            <a:r>
              <a:rPr lang="pt-BR" sz="3200" dirty="0"/>
              <a:t>O texto deve ser justificado, com fonte Arial 32, espaçamento entre linhas 1,5 cm e recuo da primeira linha de 1,5 cm.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361703" y="27242358"/>
            <a:ext cx="15408274" cy="664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>
              <a:lnSpc>
                <a:spcPct val="150000"/>
              </a:lnSpc>
            </a:pPr>
            <a:r>
              <a:rPr lang="pt-BR" sz="3200" dirty="0"/>
              <a:t>A metodologia deve conter informações relevantes para o entendimento das etapas da pesquisa. Deve apresentar o resumo dos materiais utilizados e os métodos executados para encontrar-se os resultados.</a:t>
            </a:r>
          </a:p>
          <a:p>
            <a:pPr indent="540000" algn="just">
              <a:lnSpc>
                <a:spcPct val="150000"/>
              </a:lnSpc>
            </a:pPr>
            <a:r>
              <a:rPr lang="pt-BR" sz="3200" dirty="0"/>
              <a:t>Este tópico deve conter o local de execução da pesquisa, informações metodológicas detalhadas e as análises estatísticas aplicadas aos dados. O uso de figuras e tabelas é permitido para esclarecer etapas.</a:t>
            </a:r>
          </a:p>
          <a:p>
            <a:pPr indent="540000" algn="just">
              <a:lnSpc>
                <a:spcPct val="150000"/>
              </a:lnSpc>
            </a:pPr>
            <a:r>
              <a:rPr lang="pt-BR" sz="3200" dirty="0"/>
              <a:t>O texto deve ser justificado, com fonte Arial 32, espaçamento entre linhas 1,5 cm e recuo da primeira linha de 1,5 cm.</a:t>
            </a:r>
          </a:p>
          <a:p>
            <a:pPr algn="just">
              <a:lnSpc>
                <a:spcPct val="150000"/>
              </a:lnSpc>
            </a:pPr>
            <a:endParaRPr lang="pt-BR" sz="3200" dirty="0"/>
          </a:p>
        </p:txBody>
      </p:sp>
      <p:sp>
        <p:nvSpPr>
          <p:cNvPr id="63" name="CaixaDeTexto 62"/>
          <p:cNvSpPr txBox="1"/>
          <p:nvPr/>
        </p:nvSpPr>
        <p:spPr>
          <a:xfrm>
            <a:off x="16634073" y="11233548"/>
            <a:ext cx="15408276" cy="7387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>
              <a:lnSpc>
                <a:spcPct val="150000"/>
              </a:lnSpc>
            </a:pPr>
            <a:r>
              <a:rPr lang="pt-BR" sz="3200" dirty="0"/>
              <a:t>Neste tópico, devem ser apresentados os resultados da pesquisa (parciais ou totais) utilizando, preferencialmente, figuras e tabelas. O texto deve ser justificado, com fonte Arial 32, espaçamento entre linhas 1,5 cm e recuo da primeira linha de 1,5 cm.</a:t>
            </a:r>
          </a:p>
          <a:p>
            <a:pPr indent="540000" algn="just">
              <a:lnSpc>
                <a:spcPct val="150000"/>
              </a:lnSpc>
            </a:pPr>
            <a:r>
              <a:rPr lang="pt-BR" sz="3200" dirty="0"/>
              <a:t>O título de figura deve estar centralizado, com fonte Arial 28, posicionado abaixo da figura, em ordem sequencial e com algarismos arábicos. O título de tabela deve ser centralizado, com fonte Arial 28, posicionado acima da tabela, em ordem sequencial e com algarismos arábicos. Em caso de figuras e tabelas não produzidas pelos autores do trabalho, é necessário informar a fonte de pesquisa, com Fonte Arial 20.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16635509" y="30024218"/>
            <a:ext cx="15408276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>
              <a:lnSpc>
                <a:spcPct val="150000"/>
              </a:lnSpc>
            </a:pPr>
            <a:r>
              <a:rPr lang="pt-BR" sz="3200" dirty="0"/>
              <a:t> A conclusão deve responder o objetivo geral do trabalho e deve ser escrito no presente do indicativo.</a:t>
            </a:r>
          </a:p>
          <a:p>
            <a:pPr indent="540000" algn="just">
              <a:lnSpc>
                <a:spcPct val="150000"/>
              </a:lnSpc>
            </a:pPr>
            <a:r>
              <a:rPr lang="pt-BR" sz="3200" dirty="0"/>
              <a:t>O texto deve ser justificado, com fonte Arial 32, espaçamento entre linhas 1,5 cm e recuo da primeira linha de 1,5 cm.</a:t>
            </a:r>
          </a:p>
        </p:txBody>
      </p:sp>
      <p:sp>
        <p:nvSpPr>
          <p:cNvPr id="65" name="CaixaDeTexto 64"/>
          <p:cNvSpPr txBox="1"/>
          <p:nvPr/>
        </p:nvSpPr>
        <p:spPr>
          <a:xfrm>
            <a:off x="16662679" y="34344698"/>
            <a:ext cx="15408276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>
              <a:lnSpc>
                <a:spcPct val="150000"/>
              </a:lnSpc>
            </a:pPr>
            <a:r>
              <a:rPr lang="pt-BR" sz="3200" dirty="0"/>
              <a:t>Todos os textos de outros autores citados no banner devem ser referenciados. O texto deve ser justificado, com fonte Arial 32, espaçamento entre linhas 1,5 cm e recuo da primeira linha de 1,5 cm. As referências devem obedecer as normas da ABNT (NBR 6023).</a:t>
            </a:r>
          </a:p>
        </p:txBody>
      </p:sp>
      <p:sp>
        <p:nvSpPr>
          <p:cNvPr id="66" name="CaixaDeTexto 65"/>
          <p:cNvSpPr txBox="1"/>
          <p:nvPr/>
        </p:nvSpPr>
        <p:spPr>
          <a:xfrm>
            <a:off x="17408795" y="23693688"/>
            <a:ext cx="13609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Figura 2 –  Variação percentual do desemprego registrado no IEFP em maio de 2009.</a:t>
            </a:r>
          </a:p>
        </p:txBody>
      </p:sp>
      <p:sp>
        <p:nvSpPr>
          <p:cNvPr id="67" name="CaixaDeTexto 66"/>
          <p:cNvSpPr txBox="1"/>
          <p:nvPr/>
        </p:nvSpPr>
        <p:spPr>
          <a:xfrm>
            <a:off x="16383345" y="24763877"/>
            <a:ext cx="15369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Tabela 1 – Quantitativo de cursos de nível médio e superior ofertados pelos </a:t>
            </a:r>
            <a:r>
              <a:rPr lang="pt-BR" sz="2800" i="1" dirty="0"/>
              <a:t>Campi</a:t>
            </a:r>
            <a:r>
              <a:rPr lang="pt-BR" sz="2800" dirty="0"/>
              <a:t> do IFRR.</a:t>
            </a:r>
          </a:p>
        </p:txBody>
      </p:sp>
      <p:graphicFrame>
        <p:nvGraphicFramePr>
          <p:cNvPr id="69" name="Tabela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72891"/>
              </p:ext>
            </p:extLst>
          </p:nvPr>
        </p:nvGraphicFramePr>
        <p:xfrm>
          <a:off x="19298369" y="25437879"/>
          <a:ext cx="9919876" cy="2898035"/>
        </p:xfrm>
        <a:graphic>
          <a:graphicData uri="http://schemas.openxmlformats.org/drawingml/2006/table">
            <a:tbl>
              <a:tblPr firstRow="1">
                <a:tableStyleId>{EB344D84-9AFB-497E-A393-DC336BA19D2E}</a:tableStyleId>
              </a:tblPr>
              <a:tblGrid>
                <a:gridCol w="20203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860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366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7679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2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Nível Médio</a:t>
                      </a:r>
                      <a:endParaRPr lang="pt-BR" sz="2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Nível Superior</a:t>
                      </a:r>
                      <a:endParaRPr lang="pt-BR" sz="2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CBV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pt-BR" sz="2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2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2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CNP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3695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CBVZO</a:t>
                      </a:r>
                      <a:endParaRPr lang="pt-BR" sz="2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2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2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2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upo 2"/>
          <p:cNvGrpSpPr/>
          <p:nvPr/>
        </p:nvGrpSpPr>
        <p:grpSpPr>
          <a:xfrm>
            <a:off x="361701" y="10081420"/>
            <a:ext cx="15408276" cy="1109662"/>
            <a:chOff x="670879" y="10469264"/>
            <a:chExt cx="15408276" cy="1109662"/>
          </a:xfrm>
        </p:grpSpPr>
        <p:pic>
          <p:nvPicPr>
            <p:cNvPr id="2050" name="Picture 2" descr="\\10.1.1.50\publico\Cidade\title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879" y="10469264"/>
              <a:ext cx="15408276" cy="1109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CaixaDeTexto 8"/>
            <p:cNvSpPr txBox="1"/>
            <p:nvPr/>
          </p:nvSpPr>
          <p:spPr>
            <a:xfrm>
              <a:off x="709592" y="10564394"/>
              <a:ext cx="153695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>
                  <a:solidFill>
                    <a:schemeClr val="bg1"/>
                  </a:solidFill>
                </a:rPr>
                <a:t>INTRODUÇÃO</a:t>
              </a:r>
              <a:endParaRPr lang="pt-BR" sz="5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16634073" y="10081420"/>
            <a:ext cx="15408276" cy="1109662"/>
            <a:chOff x="670879" y="10469264"/>
            <a:chExt cx="15408276" cy="1109662"/>
          </a:xfrm>
        </p:grpSpPr>
        <p:pic>
          <p:nvPicPr>
            <p:cNvPr id="44" name="Picture 2" descr="\\10.1.1.50\publico\Cidade\title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879" y="10469264"/>
              <a:ext cx="15408276" cy="1109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CaixaDeTexto 44"/>
            <p:cNvSpPr txBox="1"/>
            <p:nvPr/>
          </p:nvSpPr>
          <p:spPr>
            <a:xfrm>
              <a:off x="709592" y="10564394"/>
              <a:ext cx="153695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>
                  <a:solidFill>
                    <a:schemeClr val="bg1"/>
                  </a:solidFill>
                </a:rPr>
                <a:t>RESULTADOS E DISCUSSÃO</a:t>
              </a:r>
              <a:endParaRPr lang="pt-BR" sz="5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upo 45"/>
          <p:cNvGrpSpPr/>
          <p:nvPr/>
        </p:nvGrpSpPr>
        <p:grpSpPr>
          <a:xfrm>
            <a:off x="360265" y="20378564"/>
            <a:ext cx="15408276" cy="1109662"/>
            <a:chOff x="670879" y="10469264"/>
            <a:chExt cx="15408276" cy="1109662"/>
          </a:xfrm>
        </p:grpSpPr>
        <p:pic>
          <p:nvPicPr>
            <p:cNvPr id="47" name="Picture 2" descr="\\10.1.1.50\publico\Cidade\title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879" y="10469264"/>
              <a:ext cx="15408276" cy="1109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CaixaDeTexto 47"/>
            <p:cNvSpPr txBox="1"/>
            <p:nvPr/>
          </p:nvSpPr>
          <p:spPr>
            <a:xfrm>
              <a:off x="709592" y="10564394"/>
              <a:ext cx="153695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>
                  <a:solidFill>
                    <a:schemeClr val="bg1"/>
                  </a:solidFill>
                </a:rPr>
                <a:t>OBJETIVOS</a:t>
              </a:r>
              <a:endParaRPr lang="pt-BR" sz="5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upo 49"/>
          <p:cNvGrpSpPr/>
          <p:nvPr/>
        </p:nvGrpSpPr>
        <p:grpSpPr>
          <a:xfrm>
            <a:off x="361701" y="25893638"/>
            <a:ext cx="15408276" cy="1109662"/>
            <a:chOff x="670879" y="10469264"/>
            <a:chExt cx="15408276" cy="1109662"/>
          </a:xfrm>
        </p:grpSpPr>
        <p:pic>
          <p:nvPicPr>
            <p:cNvPr id="51" name="Picture 2" descr="\\10.1.1.50\publico\Cidade\title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879" y="10469264"/>
              <a:ext cx="15408276" cy="1109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CaixaDeTexto 51"/>
            <p:cNvSpPr txBox="1"/>
            <p:nvPr/>
          </p:nvSpPr>
          <p:spPr>
            <a:xfrm>
              <a:off x="709592" y="10564394"/>
              <a:ext cx="153695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>
                  <a:solidFill>
                    <a:schemeClr val="bg1"/>
                  </a:solidFill>
                </a:rPr>
                <a:t>METODOLOGIA</a:t>
              </a:r>
              <a:endParaRPr lang="pt-BR" sz="5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upo 52"/>
          <p:cNvGrpSpPr/>
          <p:nvPr/>
        </p:nvGrpSpPr>
        <p:grpSpPr>
          <a:xfrm>
            <a:off x="16634073" y="28896610"/>
            <a:ext cx="15408276" cy="1109662"/>
            <a:chOff x="670879" y="10469264"/>
            <a:chExt cx="15408276" cy="1109662"/>
          </a:xfrm>
        </p:grpSpPr>
        <p:pic>
          <p:nvPicPr>
            <p:cNvPr id="54" name="Picture 2" descr="\\10.1.1.50\publico\Cidade\title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879" y="10469264"/>
              <a:ext cx="15408276" cy="1109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CaixaDeTexto 54"/>
            <p:cNvSpPr txBox="1"/>
            <p:nvPr/>
          </p:nvSpPr>
          <p:spPr>
            <a:xfrm>
              <a:off x="709592" y="10564394"/>
              <a:ext cx="153695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>
                  <a:solidFill>
                    <a:schemeClr val="bg1"/>
                  </a:solidFill>
                </a:rPr>
                <a:t>CONCLUSÃO</a:t>
              </a:r>
              <a:endParaRPr lang="pt-BR" sz="5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7" name="Grupo 56"/>
          <p:cNvGrpSpPr/>
          <p:nvPr/>
        </p:nvGrpSpPr>
        <p:grpSpPr>
          <a:xfrm>
            <a:off x="16634073" y="33212584"/>
            <a:ext cx="15408276" cy="1109662"/>
            <a:chOff x="670879" y="10469264"/>
            <a:chExt cx="15408276" cy="1109662"/>
          </a:xfrm>
        </p:grpSpPr>
        <p:pic>
          <p:nvPicPr>
            <p:cNvPr id="59" name="Picture 2" descr="\\10.1.1.50\publico\Cidade\title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879" y="10469264"/>
              <a:ext cx="15408276" cy="1109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" name="CaixaDeTexto 70"/>
            <p:cNvSpPr txBox="1"/>
            <p:nvPr/>
          </p:nvSpPr>
          <p:spPr>
            <a:xfrm>
              <a:off x="709592" y="10564394"/>
              <a:ext cx="153695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>
                  <a:solidFill>
                    <a:schemeClr val="bg1"/>
                  </a:solidFill>
                </a:rPr>
                <a:t>REFERÊNCIAS</a:t>
              </a:r>
              <a:endParaRPr lang="pt-BR" sz="5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F9050580-515F-4D40-9317-59198BFD1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512" y="33431721"/>
            <a:ext cx="10943780" cy="6726243"/>
          </a:xfrm>
          <a:prstGeom prst="rect">
            <a:avLst/>
          </a:prstGeom>
        </p:spPr>
      </p:pic>
      <p:sp>
        <p:nvSpPr>
          <p:cNvPr id="36" name="CaixaDeTexto 35">
            <a:extLst>
              <a:ext uri="{FF2B5EF4-FFF2-40B4-BE49-F238E27FC236}">
                <a16:creationId xmlns="" xmlns:a16="http://schemas.microsoft.com/office/drawing/2014/main" id="{B83DA7FB-83E7-4337-861E-883AAF8A9B4A}"/>
              </a:ext>
            </a:extLst>
          </p:cNvPr>
          <p:cNvSpPr txBox="1"/>
          <p:nvPr/>
        </p:nvSpPr>
        <p:spPr>
          <a:xfrm>
            <a:off x="361703" y="40062834"/>
            <a:ext cx="15408274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ctr">
              <a:lnSpc>
                <a:spcPct val="150000"/>
              </a:lnSpc>
            </a:pPr>
            <a:r>
              <a:rPr lang="pt-BR" sz="2800" dirty="0"/>
              <a:t>Figura 1 – Etapas do processo de fundição.</a:t>
            </a:r>
          </a:p>
        </p:txBody>
      </p:sp>
      <p:pic>
        <p:nvPicPr>
          <p:cNvPr id="1028" name="Picture 4" descr="Resultado de imagem para grÃ¡fico populaÃ§Ã£o">
            <a:extLst>
              <a:ext uri="{FF2B5EF4-FFF2-40B4-BE49-F238E27FC236}">
                <a16:creationId xmlns="" xmlns:a16="http://schemas.microsoft.com/office/drawing/2014/main" id="{08CC45B8-5C6D-4B4F-AFCC-F055808196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09" b="9100"/>
          <a:stretch/>
        </p:blipFill>
        <p:spPr bwMode="auto">
          <a:xfrm>
            <a:off x="18188352" y="18663439"/>
            <a:ext cx="12011685" cy="4598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CaixaDeTexto 37">
            <a:extLst>
              <a:ext uri="{FF2B5EF4-FFF2-40B4-BE49-F238E27FC236}">
                <a16:creationId xmlns="" xmlns:a16="http://schemas.microsoft.com/office/drawing/2014/main" id="{3293168B-5D74-450A-815D-A81A9BA79A46}"/>
              </a:ext>
            </a:extLst>
          </p:cNvPr>
          <p:cNvSpPr txBox="1"/>
          <p:nvPr/>
        </p:nvSpPr>
        <p:spPr>
          <a:xfrm>
            <a:off x="18178087" y="23148619"/>
            <a:ext cx="1360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Fonte: Instituto de Emprego e Formação Profissional (IEFP).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="" xmlns:a16="http://schemas.microsoft.com/office/drawing/2014/main" id="{821BA5E4-583A-4610-B6D4-01845F3B9959}"/>
              </a:ext>
            </a:extLst>
          </p:cNvPr>
          <p:cNvSpPr txBox="1"/>
          <p:nvPr/>
        </p:nvSpPr>
        <p:spPr>
          <a:xfrm>
            <a:off x="19295363" y="28401370"/>
            <a:ext cx="1360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Fonte: www.ifrr.edu.br (2018).</a:t>
            </a:r>
          </a:p>
        </p:txBody>
      </p:sp>
      <p:grpSp>
        <p:nvGrpSpPr>
          <p:cNvPr id="37" name="Grupo 56">
            <a:extLst>
              <a:ext uri="{FF2B5EF4-FFF2-40B4-BE49-F238E27FC236}">
                <a16:creationId xmlns="" xmlns:a16="http://schemas.microsoft.com/office/drawing/2014/main" id="{BA4D8BC2-D25B-4EC5-9CA8-4D45CC5BE167}"/>
              </a:ext>
            </a:extLst>
          </p:cNvPr>
          <p:cNvGrpSpPr/>
          <p:nvPr/>
        </p:nvGrpSpPr>
        <p:grpSpPr>
          <a:xfrm>
            <a:off x="16634073" y="37420092"/>
            <a:ext cx="15408276" cy="1109662"/>
            <a:chOff x="670879" y="10469264"/>
            <a:chExt cx="15408276" cy="1109662"/>
          </a:xfrm>
        </p:grpSpPr>
        <p:pic>
          <p:nvPicPr>
            <p:cNvPr id="40" name="Picture 2" descr="\\10.1.1.50\publico\Cidade\title.jpg">
              <a:extLst>
                <a:ext uri="{FF2B5EF4-FFF2-40B4-BE49-F238E27FC236}">
                  <a16:creationId xmlns="" xmlns:a16="http://schemas.microsoft.com/office/drawing/2014/main" id="{1ACAF402-455C-457B-9FB1-EFDD4E8671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879" y="10469264"/>
              <a:ext cx="15408276" cy="1109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CaixaDeTexto 40">
              <a:extLst>
                <a:ext uri="{FF2B5EF4-FFF2-40B4-BE49-F238E27FC236}">
                  <a16:creationId xmlns="" xmlns:a16="http://schemas.microsoft.com/office/drawing/2014/main" id="{679AAD4F-5F85-42C2-B1CF-42DEB32FF127}"/>
                </a:ext>
              </a:extLst>
            </p:cNvPr>
            <p:cNvSpPr txBox="1"/>
            <p:nvPr/>
          </p:nvSpPr>
          <p:spPr>
            <a:xfrm>
              <a:off x="709592" y="10564394"/>
              <a:ext cx="153695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>
                  <a:solidFill>
                    <a:schemeClr val="bg1"/>
                  </a:solidFill>
                </a:rPr>
                <a:t>AGRADECIMENTOS (Opcional)</a:t>
              </a:r>
              <a:endParaRPr lang="pt-BR" sz="5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2" name="CaixaDeTexto 41">
            <a:extLst>
              <a:ext uri="{FF2B5EF4-FFF2-40B4-BE49-F238E27FC236}">
                <a16:creationId xmlns="" xmlns:a16="http://schemas.microsoft.com/office/drawing/2014/main" id="{C7015395-C79D-4BB3-82DC-C2CAB6F6AEFF}"/>
              </a:ext>
            </a:extLst>
          </p:cNvPr>
          <p:cNvSpPr txBox="1"/>
          <p:nvPr/>
        </p:nvSpPr>
        <p:spPr>
          <a:xfrm>
            <a:off x="16635509" y="38524580"/>
            <a:ext cx="15408276" cy="1478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>
              <a:lnSpc>
                <a:spcPct val="150000"/>
              </a:lnSpc>
            </a:pPr>
            <a:r>
              <a:rPr lang="pt-BR" sz="3200" dirty="0"/>
              <a:t>O texto deve ser justificado, com fonte Arial 32, espaçamento entre linhas 1,5 cm e recuo da primeira linha de 1,5 cm.</a:t>
            </a:r>
          </a:p>
        </p:txBody>
      </p:sp>
    </p:spTree>
    <p:extLst>
      <p:ext uri="{BB962C8B-B14F-4D97-AF65-F5344CB8AC3E}">
        <p14:creationId xmlns:p14="http://schemas.microsoft.com/office/powerpoint/2010/main" val="363423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5820</TotalTime>
  <Words>572</Words>
  <Application>Microsoft Office PowerPoint</Application>
  <PresentationFormat>Personalizar</PresentationFormat>
  <Paragraphs>52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franciolli</dc:creator>
  <cp:lastModifiedBy>Ana Claudia de Oliveira Lopes</cp:lastModifiedBy>
  <cp:revision>334</cp:revision>
  <cp:lastPrinted>2018-09-19T18:47:18Z</cp:lastPrinted>
  <dcterms:created xsi:type="dcterms:W3CDTF">2011-10-31T15:21:37Z</dcterms:created>
  <dcterms:modified xsi:type="dcterms:W3CDTF">2019-09-24T15:29:15Z</dcterms:modified>
</cp:coreProperties>
</file>