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3" r:id="rId4"/>
    <p:sldId id="268" r:id="rId5"/>
    <p:sldId id="264" r:id="rId6"/>
    <p:sldId id="265" r:id="rId7"/>
    <p:sldId id="266" r:id="rId8"/>
    <p:sldId id="267" r:id="rId9"/>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7C37A8-97B3-4A22-83B6-2FCFE31C623E}" type="datetimeFigureOut">
              <a:rPr lang="pt-BR" smtClean="0"/>
              <a:t>02/09/2016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E4E355-F7EA-4937-B906-777D066D38AD}" type="slidenum">
              <a:rPr lang="pt-BR" smtClean="0"/>
              <a:t>‹nº›</a:t>
            </a:fld>
            <a:endParaRPr lang="pt-BR"/>
          </a:p>
        </p:txBody>
      </p:sp>
    </p:spTree>
    <p:extLst>
      <p:ext uri="{BB962C8B-B14F-4D97-AF65-F5344CB8AC3E}">
        <p14:creationId xmlns:p14="http://schemas.microsoft.com/office/powerpoint/2010/main" val="2375146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2</a:t>
            </a:fld>
            <a:endParaRPr lang="pt-BR"/>
          </a:p>
        </p:txBody>
      </p:sp>
    </p:spTree>
    <p:extLst>
      <p:ext uri="{BB962C8B-B14F-4D97-AF65-F5344CB8AC3E}">
        <p14:creationId xmlns:p14="http://schemas.microsoft.com/office/powerpoint/2010/main" val="3648471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3</a:t>
            </a:fld>
            <a:endParaRPr lang="pt-BR"/>
          </a:p>
        </p:txBody>
      </p:sp>
    </p:spTree>
    <p:extLst>
      <p:ext uri="{BB962C8B-B14F-4D97-AF65-F5344CB8AC3E}">
        <p14:creationId xmlns:p14="http://schemas.microsoft.com/office/powerpoint/2010/main" val="3582431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4</a:t>
            </a:fld>
            <a:endParaRPr lang="pt-BR"/>
          </a:p>
        </p:txBody>
      </p:sp>
    </p:spTree>
    <p:extLst>
      <p:ext uri="{BB962C8B-B14F-4D97-AF65-F5344CB8AC3E}">
        <p14:creationId xmlns:p14="http://schemas.microsoft.com/office/powerpoint/2010/main" val="145463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5</a:t>
            </a:fld>
            <a:endParaRPr lang="pt-BR"/>
          </a:p>
        </p:txBody>
      </p:sp>
    </p:spTree>
    <p:extLst>
      <p:ext uri="{BB962C8B-B14F-4D97-AF65-F5344CB8AC3E}">
        <p14:creationId xmlns:p14="http://schemas.microsoft.com/office/powerpoint/2010/main" val="1537390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6</a:t>
            </a:fld>
            <a:endParaRPr lang="pt-BR"/>
          </a:p>
        </p:txBody>
      </p:sp>
    </p:spTree>
    <p:extLst>
      <p:ext uri="{BB962C8B-B14F-4D97-AF65-F5344CB8AC3E}">
        <p14:creationId xmlns:p14="http://schemas.microsoft.com/office/powerpoint/2010/main" val="288048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7</a:t>
            </a:fld>
            <a:endParaRPr lang="pt-BR"/>
          </a:p>
        </p:txBody>
      </p:sp>
    </p:spTree>
    <p:extLst>
      <p:ext uri="{BB962C8B-B14F-4D97-AF65-F5344CB8AC3E}">
        <p14:creationId xmlns:p14="http://schemas.microsoft.com/office/powerpoint/2010/main" val="625489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8</a:t>
            </a:fld>
            <a:endParaRPr lang="pt-BR"/>
          </a:p>
        </p:txBody>
      </p:sp>
    </p:spTree>
    <p:extLst>
      <p:ext uri="{BB962C8B-B14F-4D97-AF65-F5344CB8AC3E}">
        <p14:creationId xmlns:p14="http://schemas.microsoft.com/office/powerpoint/2010/main" val="1710147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18C7B09B-DE4B-4C19-8D94-54636B20FB10}" type="slidenum">
              <a:rPr lang="pt-B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59560DC8-44F7-4083-88A8-0623FCE152F8}"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A5683E9-A10E-4628-B59F-A217FF50E8B2}"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A63C98A9-B6C0-4633-A1A3-97002695488C}"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9FFF430-D0C6-4DE2-8224-585D3C5E2BF9}"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E902C781-B18F-4143-81F7-BF3B6B918F6B}"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B3B2B26C-C9CA-4221-AF33-62EC57DDD0F9}"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3A6ED055-C5CE-49FE-B755-D9954D4A3850}"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C2F06387-3F7E-49CD-B4FF-B67F15AC4C85}"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8DF46E6E-9E3C-4182-81D8-3F5F5114F3CC}"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5CCDDD8E-2C0A-4834-A902-E1111A90165F}"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CBF53A7-D1AD-4C9E-AEF6-275967BEE96A}"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827088" y="1803975"/>
            <a:ext cx="7772400" cy="1470025"/>
          </a:xfrm>
          <a:prstGeom prst="rect">
            <a:avLst/>
          </a:prstGeom>
          <a:noFill/>
          <a:ln w="9525">
            <a:noFill/>
            <a:miter lim="800000"/>
            <a:headEnd/>
            <a:tailEnd/>
          </a:ln>
          <a:effectLst/>
        </p:spPr>
        <p:txBody>
          <a:bodyPr anchor="ctr"/>
          <a:lstStyle/>
          <a:p>
            <a:pPr algn="ctr"/>
            <a:r>
              <a:rPr lang="pt-BR" sz="4000" dirty="0">
                <a:solidFill>
                  <a:schemeClr val="tx2"/>
                </a:solidFill>
                <a:latin typeface="+mj-lt"/>
              </a:rPr>
              <a:t>TÍTULO: Subtítulo</a:t>
            </a:r>
          </a:p>
        </p:txBody>
      </p:sp>
      <p:sp>
        <p:nvSpPr>
          <p:cNvPr id="2053" name="Rectangle 5"/>
          <p:cNvSpPr>
            <a:spLocks noChangeArrowheads="1"/>
          </p:cNvSpPr>
          <p:nvPr/>
        </p:nvSpPr>
        <p:spPr bwMode="auto">
          <a:xfrm>
            <a:off x="1385528" y="3753477"/>
            <a:ext cx="7304088" cy="1055688"/>
          </a:xfrm>
          <a:prstGeom prst="rect">
            <a:avLst/>
          </a:prstGeom>
          <a:noFill/>
          <a:ln w="9525">
            <a:noFill/>
            <a:miter lim="800000"/>
            <a:headEnd/>
            <a:tailEnd/>
          </a:ln>
          <a:effectLst/>
        </p:spPr>
        <p:txBody>
          <a:bodyPr/>
          <a:lstStyle/>
          <a:p>
            <a:pPr algn="ctr">
              <a:lnSpc>
                <a:spcPct val="90000"/>
              </a:lnSpc>
              <a:spcBef>
                <a:spcPct val="20000"/>
              </a:spcBef>
            </a:pPr>
            <a:r>
              <a:rPr lang="pt-BR" sz="2800" b="1" u="sng" dirty="0" smtClean="0">
                <a:latin typeface="+mj-lt"/>
              </a:rPr>
              <a:t>Fulano de Tal</a:t>
            </a:r>
            <a:r>
              <a:rPr lang="pt-BR" sz="2800" b="1" dirty="0" smtClean="0">
                <a:latin typeface="+mj-lt"/>
              </a:rPr>
              <a:t>, Fulana de Tal</a:t>
            </a:r>
            <a:r>
              <a:rPr lang="pt-BR" sz="2800" b="1" dirty="0">
                <a:latin typeface="+mj-lt"/>
              </a:rPr>
              <a:t>, </a:t>
            </a:r>
            <a:r>
              <a:rPr lang="pt-BR" sz="2800" b="1" u="sng" dirty="0">
                <a:latin typeface="+mj-lt"/>
              </a:rPr>
              <a:t>Fulano de Tal</a:t>
            </a:r>
            <a:r>
              <a:rPr lang="pt-BR" sz="2800" b="1" dirty="0">
                <a:latin typeface="+mj-lt"/>
              </a:rPr>
              <a:t>, Fulana de </a:t>
            </a:r>
            <a:r>
              <a:rPr lang="pt-BR" sz="2800" b="1" dirty="0" smtClean="0">
                <a:latin typeface="+mj-lt"/>
              </a:rPr>
              <a:t>Tal (orientador se houver)</a:t>
            </a:r>
            <a:endParaRPr lang="pt-BR" sz="2800" b="1" dirty="0">
              <a:latin typeface="+mj-lt"/>
            </a:endParaRPr>
          </a:p>
        </p:txBody>
      </p:sp>
      <p:sp>
        <p:nvSpPr>
          <p:cNvPr id="2054" name="Text Box 6"/>
          <p:cNvSpPr txBox="1">
            <a:spLocks noChangeArrowheads="1"/>
          </p:cNvSpPr>
          <p:nvPr/>
        </p:nvSpPr>
        <p:spPr bwMode="auto">
          <a:xfrm>
            <a:off x="2267744" y="6086476"/>
            <a:ext cx="4536281" cy="369332"/>
          </a:xfrm>
          <a:prstGeom prst="rect">
            <a:avLst/>
          </a:prstGeom>
          <a:noFill/>
          <a:ln w="9525">
            <a:noFill/>
            <a:miter lim="800000"/>
            <a:headEnd/>
            <a:tailEnd/>
          </a:ln>
          <a:effectLst/>
        </p:spPr>
        <p:txBody>
          <a:bodyPr wrap="square">
            <a:spAutoFit/>
          </a:bodyPr>
          <a:lstStyle/>
          <a:p>
            <a:pPr algn="ctr">
              <a:spcBef>
                <a:spcPct val="50000"/>
              </a:spcBef>
            </a:pPr>
            <a:r>
              <a:rPr lang="pt-BR" dirty="0" smtClean="0">
                <a:latin typeface="+mj-lt"/>
              </a:rPr>
              <a:t>Boa Vista-RR, outubro </a:t>
            </a:r>
            <a:r>
              <a:rPr lang="pt-BR" dirty="0">
                <a:latin typeface="+mj-lt"/>
              </a:rPr>
              <a:t>de </a:t>
            </a:r>
            <a:r>
              <a:rPr lang="pt-BR" dirty="0" smtClean="0">
                <a:latin typeface="+mj-lt"/>
              </a:rPr>
              <a:t>2016.</a:t>
            </a:r>
            <a:endParaRPr lang="pt-BR" dirty="0">
              <a:latin typeface="+mj-lt"/>
            </a:endParaRPr>
          </a:p>
        </p:txBody>
      </p:sp>
      <p:sp>
        <p:nvSpPr>
          <p:cNvPr id="2" name="Texto Explicativo 1 1"/>
          <p:cNvSpPr/>
          <p:nvPr/>
        </p:nvSpPr>
        <p:spPr>
          <a:xfrm>
            <a:off x="4572000" y="2960136"/>
            <a:ext cx="2161009" cy="483741"/>
          </a:xfrm>
          <a:prstGeom prst="borderCallout1">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just"/>
            <a:r>
              <a:rPr lang="pt-BR" sz="1000" dirty="0">
                <a:latin typeface="Times New Roman" panose="02020603050405020304" pitchFamily="18" charset="0"/>
                <a:cs typeface="Times New Roman" panose="02020603050405020304" pitchFamily="18" charset="0"/>
              </a:rPr>
              <a:t>O apresentador do artigo deve estar </a:t>
            </a:r>
            <a:r>
              <a:rPr lang="pt-BR" sz="1000" dirty="0" smtClean="0">
                <a:latin typeface="Times New Roman" panose="02020603050405020304" pitchFamily="18" charset="0"/>
                <a:cs typeface="Times New Roman" panose="02020603050405020304" pitchFamily="18" charset="0"/>
              </a:rPr>
              <a:t>destacado com </a:t>
            </a:r>
            <a:r>
              <a:rPr lang="pt-BR" sz="1000" dirty="0">
                <a:latin typeface="Times New Roman" panose="02020603050405020304" pitchFamily="18" charset="0"/>
                <a:cs typeface="Times New Roman" panose="02020603050405020304" pitchFamily="18" charset="0"/>
              </a:rPr>
              <a:t>sublinhado.</a:t>
            </a:r>
          </a:p>
        </p:txBody>
      </p:sp>
      <p:sp>
        <p:nvSpPr>
          <p:cNvPr id="3" name="CaixaDeTexto 2"/>
          <p:cNvSpPr txBox="1"/>
          <p:nvPr/>
        </p:nvSpPr>
        <p:spPr>
          <a:xfrm>
            <a:off x="1475656" y="5157192"/>
            <a:ext cx="7123832" cy="369332"/>
          </a:xfrm>
          <a:prstGeom prst="rect">
            <a:avLst/>
          </a:prstGeom>
          <a:noFill/>
        </p:spPr>
        <p:txBody>
          <a:bodyPr wrap="square" rtlCol="0">
            <a:spAutoFit/>
          </a:bodyPr>
          <a:lstStyle/>
          <a:p>
            <a:pPr algn="ctr"/>
            <a:r>
              <a:rPr lang="pt-BR" dirty="0" smtClean="0"/>
              <a:t>Instituição do apresentador. E-mail do apresentador</a:t>
            </a:r>
            <a:endParaRPr lang="pt-BR" dirty="0"/>
          </a:p>
        </p:txBody>
      </p:sp>
      <p:pic>
        <p:nvPicPr>
          <p:cNvPr id="4" name="Imagem 3"/>
          <p:cNvPicPr>
            <a:picLocks noChangeAspect="1"/>
          </p:cNvPicPr>
          <p:nvPr/>
        </p:nvPicPr>
        <p:blipFill rotWithShape="1">
          <a:blip r:embed="rId2" cstate="print">
            <a:extLst>
              <a:ext uri="{28A0092B-C50C-407E-A947-70E740481C1C}">
                <a14:useLocalDpi xmlns:a14="http://schemas.microsoft.com/office/drawing/2010/main" val="0"/>
              </a:ext>
            </a:extLst>
          </a:blip>
          <a:srcRect l="-59" t="-23" r="59" b="82089"/>
          <a:stretch/>
        </p:blipFill>
        <p:spPr>
          <a:xfrm>
            <a:off x="0" y="-27384"/>
            <a:ext cx="9162633" cy="230425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rotWithShape="1">
          <a:blip r:embed="rId3" cstate="print">
            <a:extLst>
              <a:ext uri="{28A0092B-C50C-407E-A947-70E740481C1C}">
                <a14:useLocalDpi xmlns:a14="http://schemas.microsoft.com/office/drawing/2010/main" val="0"/>
              </a:ext>
            </a:extLst>
          </a:blip>
          <a:srcRect l="-59" t="-23" r="59" b="82089"/>
          <a:stretch/>
        </p:blipFill>
        <p:spPr>
          <a:xfrm>
            <a:off x="0" y="-27384"/>
            <a:ext cx="9162633" cy="2304256"/>
          </a:xfrm>
          <a:prstGeom prst="rect">
            <a:avLst/>
          </a:prstGeom>
        </p:spPr>
      </p:pic>
      <p:sp>
        <p:nvSpPr>
          <p:cNvPr id="3075" name="Rectangle 3"/>
          <p:cNvSpPr>
            <a:spLocks noGrp="1" noChangeArrowheads="1"/>
          </p:cNvSpPr>
          <p:nvPr>
            <p:ph type="body" idx="1"/>
          </p:nvPr>
        </p:nvSpPr>
        <p:spPr>
          <a:xfrm>
            <a:off x="457200" y="2420888"/>
            <a:ext cx="8229600" cy="4320480"/>
          </a:xfrm>
        </p:spPr>
        <p:txBody>
          <a:bodyPr/>
          <a:lstStyle/>
          <a:p>
            <a:pPr marL="0" indent="0" algn="just" defTabSz="692150">
              <a:lnSpc>
                <a:spcPct val="150000"/>
              </a:lnSpc>
              <a:spcBef>
                <a:spcPct val="50000"/>
              </a:spcBef>
              <a:buNone/>
            </a:pPr>
            <a:r>
              <a:rPr lang="pt-BR" dirty="0">
                <a:latin typeface="Arial" panose="020B0604020202020204" pitchFamily="34" charset="0"/>
                <a:cs typeface="Arial" panose="020B0604020202020204" pitchFamily="34" charset="0"/>
              </a:rPr>
              <a:t>Parte inicial do texto, na qual devem constar o tema e a delimitação do assunto tratado, além de outros elementos necessários para situar o trabalho, tais como: justificativa, embasamento teórico e estrutura do trabalho, tratados de forma sucinta.</a:t>
            </a:r>
          </a:p>
          <a:p>
            <a:pPr marL="0" indent="0" algn="just">
              <a:buNone/>
            </a:pPr>
            <a:endParaRPr lang="pt-BR" dirty="0">
              <a:solidFill>
                <a:srgbClr val="FF0000"/>
              </a:solidFill>
              <a:latin typeface="+mj-lt"/>
            </a:endParaRPr>
          </a:p>
        </p:txBody>
      </p:sp>
      <p:sp>
        <p:nvSpPr>
          <p:cNvPr id="3080" name="Rectangle 8"/>
          <p:cNvSpPr>
            <a:spLocks noGrp="1" noChangeArrowheads="1"/>
          </p:cNvSpPr>
          <p:nvPr>
            <p:ph type="title"/>
          </p:nvPr>
        </p:nvSpPr>
        <p:spPr>
          <a:xfrm>
            <a:off x="878904" y="1421904"/>
            <a:ext cx="8229600" cy="1143000"/>
          </a:xfrm>
          <a:noFill/>
          <a:ln/>
        </p:spPr>
        <p:txBody>
          <a:bodyPr/>
          <a:lstStyle/>
          <a:p>
            <a:r>
              <a:rPr lang="pt-BR" sz="4000" b="1" dirty="0">
                <a:solidFill>
                  <a:schemeClr val="bg1"/>
                </a:solidFill>
                <a:effectLst>
                  <a:outerShdw blurRad="38100" dist="38100" dir="2700000" algn="tl">
                    <a:srgbClr val="000000">
                      <a:alpha val="43137"/>
                    </a:srgbClr>
                  </a:outerShdw>
                </a:effectLst>
              </a:rPr>
              <a:t>1. INTRODUÇÃO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rotWithShape="1">
          <a:blip r:embed="rId3" cstate="print">
            <a:extLst>
              <a:ext uri="{28A0092B-C50C-407E-A947-70E740481C1C}">
                <a14:useLocalDpi xmlns:a14="http://schemas.microsoft.com/office/drawing/2010/main" val="0"/>
              </a:ext>
            </a:extLst>
          </a:blip>
          <a:srcRect l="-59" t="-23" r="59" b="82089"/>
          <a:stretch/>
        </p:blipFill>
        <p:spPr>
          <a:xfrm>
            <a:off x="0" y="-27384"/>
            <a:ext cx="9162633" cy="2304256"/>
          </a:xfrm>
          <a:prstGeom prst="rect">
            <a:avLst/>
          </a:prstGeom>
        </p:spPr>
      </p:pic>
      <p:sp>
        <p:nvSpPr>
          <p:cNvPr id="3075" name="Rectangle 3"/>
          <p:cNvSpPr>
            <a:spLocks noGrp="1" noChangeArrowheads="1"/>
          </p:cNvSpPr>
          <p:nvPr>
            <p:ph type="body" idx="1"/>
          </p:nvPr>
        </p:nvSpPr>
        <p:spPr>
          <a:xfrm>
            <a:off x="457200" y="2420888"/>
            <a:ext cx="8229600" cy="4320480"/>
          </a:xfrm>
        </p:spPr>
        <p:txBody>
          <a:bodyPr/>
          <a:lstStyle/>
          <a:p>
            <a:pPr algn="just">
              <a:buFont typeface="Wingdings" panose="05000000000000000000" pitchFamily="2" charset="2"/>
              <a:buChar char="ü"/>
            </a:pPr>
            <a:r>
              <a:rPr lang="pt-BR" dirty="0">
                <a:latin typeface="Arial" panose="020B0604020202020204" pitchFamily="34" charset="0"/>
                <a:cs typeface="Arial" panose="020B0604020202020204" pitchFamily="34" charset="0"/>
              </a:rPr>
              <a:t>Aqui deve ser apresentado o objetivo geral e os objetivos específicos do trabalho.</a:t>
            </a:r>
            <a:endParaRPr lang="pt-BR" dirty="0">
              <a:solidFill>
                <a:srgbClr val="FF0000"/>
              </a:solidFill>
              <a:latin typeface="+mj-lt"/>
            </a:endParaRPr>
          </a:p>
        </p:txBody>
      </p:sp>
      <p:sp>
        <p:nvSpPr>
          <p:cNvPr id="3080" name="Rectangle 8"/>
          <p:cNvSpPr>
            <a:spLocks noGrp="1" noChangeArrowheads="1"/>
          </p:cNvSpPr>
          <p:nvPr>
            <p:ph type="title"/>
          </p:nvPr>
        </p:nvSpPr>
        <p:spPr>
          <a:xfrm>
            <a:off x="878904" y="1421904"/>
            <a:ext cx="8229600" cy="1143000"/>
          </a:xfrm>
          <a:noFill/>
          <a:ln/>
        </p:spPr>
        <p:txBody>
          <a:bodyPr/>
          <a:lstStyle/>
          <a:p>
            <a:r>
              <a:rPr lang="pt-BR" sz="4000" b="1" dirty="0">
                <a:solidFill>
                  <a:schemeClr val="bg1"/>
                </a:solidFill>
                <a:effectLst>
                  <a:outerShdw blurRad="38100" dist="38100" dir="2700000" algn="tl">
                    <a:srgbClr val="000000">
                      <a:alpha val="43137"/>
                    </a:srgbClr>
                  </a:outerShdw>
                </a:effectLst>
              </a:rPr>
              <a:t>2</a:t>
            </a:r>
            <a:r>
              <a:rPr lang="pt-BR" sz="4000" b="1" dirty="0" smtClean="0">
                <a:solidFill>
                  <a:schemeClr val="bg1"/>
                </a:solidFill>
                <a:effectLst>
                  <a:outerShdw blurRad="38100" dist="38100" dir="2700000" algn="tl">
                    <a:srgbClr val="000000">
                      <a:alpha val="43137"/>
                    </a:srgbClr>
                  </a:outerShdw>
                </a:effectLst>
              </a:rPr>
              <a:t>. OBJETIVOS</a:t>
            </a:r>
            <a:endParaRPr lang="pt-BR" sz="4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7523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rotWithShape="1">
          <a:blip r:embed="rId3" cstate="print">
            <a:extLst>
              <a:ext uri="{28A0092B-C50C-407E-A947-70E740481C1C}">
                <a14:useLocalDpi xmlns:a14="http://schemas.microsoft.com/office/drawing/2010/main" val="0"/>
              </a:ext>
            </a:extLst>
          </a:blip>
          <a:srcRect l="-59" t="-23" r="59" b="82089"/>
          <a:stretch/>
        </p:blipFill>
        <p:spPr>
          <a:xfrm>
            <a:off x="0" y="-27384"/>
            <a:ext cx="9162633" cy="2304256"/>
          </a:xfrm>
          <a:prstGeom prst="rect">
            <a:avLst/>
          </a:prstGeom>
        </p:spPr>
      </p:pic>
      <p:sp>
        <p:nvSpPr>
          <p:cNvPr id="3075" name="Rectangle 3"/>
          <p:cNvSpPr>
            <a:spLocks noGrp="1" noChangeArrowheads="1"/>
          </p:cNvSpPr>
          <p:nvPr>
            <p:ph type="body" idx="1"/>
          </p:nvPr>
        </p:nvSpPr>
        <p:spPr>
          <a:xfrm>
            <a:off x="457200" y="2420888"/>
            <a:ext cx="8229600" cy="4320480"/>
          </a:xfrm>
        </p:spPr>
        <p:txBody>
          <a:bodyPr/>
          <a:lstStyle/>
          <a:p>
            <a:pPr marL="0" indent="0" algn="just">
              <a:buNone/>
            </a:pPr>
            <a:r>
              <a:rPr lang="en-US" dirty="0">
                <a:latin typeface="Arial" panose="020B0604020202020204" pitchFamily="34" charset="0"/>
                <a:cs typeface="Arial" panose="020B0604020202020204" pitchFamily="34" charset="0"/>
              </a:rPr>
              <a:t>Parte </a:t>
            </a:r>
            <a:r>
              <a:rPr lang="en-US" dirty="0" err="1">
                <a:latin typeface="Arial" panose="020B0604020202020204" pitchFamily="34" charset="0"/>
                <a:cs typeface="Arial" panose="020B0604020202020204" pitchFamily="34" charset="0"/>
              </a:rPr>
              <a:t>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que</a:t>
            </a:r>
            <a:r>
              <a:rPr lang="en-US" dirty="0">
                <a:latin typeface="Arial" panose="020B0604020202020204" pitchFamily="34" charset="0"/>
                <a:cs typeface="Arial" panose="020B0604020202020204" pitchFamily="34" charset="0"/>
              </a:rPr>
              <a:t> o </a:t>
            </a:r>
            <a:r>
              <a:rPr lang="en-US" dirty="0" err="1">
                <a:latin typeface="Arial" panose="020B0604020202020204" pitchFamily="34" charset="0"/>
                <a:cs typeface="Arial" panose="020B0604020202020204" pitchFamily="34" charset="0"/>
              </a:rPr>
              <a:t>autor</a:t>
            </a:r>
            <a:r>
              <a:rPr lang="en-US" dirty="0">
                <a:latin typeface="Arial" panose="020B0604020202020204" pitchFamily="34" charset="0"/>
                <a:cs typeface="Arial" panose="020B0604020202020204" pitchFamily="34" charset="0"/>
              </a:rPr>
              <a:t> do </a:t>
            </a:r>
            <a:r>
              <a:rPr lang="en-US" dirty="0" err="1">
                <a:latin typeface="Arial" panose="020B0604020202020204" pitchFamily="34" charset="0"/>
                <a:cs typeface="Arial" panose="020B0604020202020204" pitchFamily="34" charset="0"/>
              </a:rPr>
              <a:t>trabalho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embasará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teoricamente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sua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produção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fundamentando</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análise</a:t>
            </a:r>
            <a:r>
              <a:rPr lang="en-US" dirty="0">
                <a:latin typeface="Arial" panose="020B0604020202020204" pitchFamily="34" charset="0"/>
                <a:cs typeface="Arial" panose="020B0604020202020204" pitchFamily="34" charset="0"/>
              </a:rPr>
              <a:t> dos dados </a:t>
            </a:r>
            <a:r>
              <a:rPr lang="en-US" dirty="0" err="1">
                <a:latin typeface="Arial" panose="020B0604020202020204" pitchFamily="34" charset="0"/>
                <a:cs typeface="Arial" panose="020B0604020202020204" pitchFamily="34" charset="0"/>
              </a:rPr>
              <a:t>construídos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t>
            </a:r>
            <a:r>
              <a:rPr lang="en-US" dirty="0">
                <a:latin typeface="Arial" panose="020B0604020202020204" pitchFamily="34" charset="0"/>
                <a:cs typeface="Arial" panose="020B0604020202020204" pitchFamily="34" charset="0"/>
              </a:rPr>
              <a:t> dados </a:t>
            </a:r>
            <a:r>
              <a:rPr lang="en-US" dirty="0" err="1">
                <a:latin typeface="Arial" panose="020B0604020202020204" pitchFamily="34" charset="0"/>
                <a:cs typeface="Arial" panose="020B0604020202020204" pitchFamily="34" charset="0"/>
              </a:rPr>
              <a:t>apresentados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serão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interpretados</a:t>
            </a:r>
            <a:r>
              <a:rPr lang="en-US" dirty="0">
                <a:latin typeface="Arial" panose="020B0604020202020204" pitchFamily="34" charset="0"/>
                <a:cs typeface="Arial" panose="020B0604020202020204" pitchFamily="34" charset="0"/>
              </a:rPr>
              <a:t> à </a:t>
            </a:r>
            <a:r>
              <a:rPr lang="en-US" dirty="0" err="1">
                <a:latin typeface="Arial" panose="020B0604020202020204" pitchFamily="34" charset="0"/>
                <a:cs typeface="Arial" panose="020B0604020202020204" pitchFamily="34" charset="0"/>
              </a:rPr>
              <a:t>luz</a:t>
            </a:r>
            <a:r>
              <a:rPr lang="en-US" dirty="0">
                <a:latin typeface="Arial" panose="020B0604020202020204" pitchFamily="34" charset="0"/>
                <a:cs typeface="Arial" panose="020B0604020202020204" pitchFamily="34" charset="0"/>
              </a:rPr>
              <a:t> da </a:t>
            </a:r>
            <a:r>
              <a:rPr lang="en-US" dirty="0" err="1">
                <a:latin typeface="Arial" panose="020B0604020202020204" pitchFamily="34" charset="0"/>
                <a:cs typeface="Arial" panose="020B0604020202020204" pitchFamily="34" charset="0"/>
              </a:rPr>
              <a:t>teoria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utilizada</a:t>
            </a:r>
            <a:r>
              <a:rPr lang="en-US" dirty="0">
                <a:latin typeface="Arial" panose="020B0604020202020204" pitchFamily="34" charset="0"/>
                <a:cs typeface="Arial" panose="020B0604020202020204" pitchFamily="34" charset="0"/>
              </a:rPr>
              <a:t>.</a:t>
            </a:r>
            <a:endParaRPr lang="pt-BR" dirty="0">
              <a:solidFill>
                <a:srgbClr val="FF0000"/>
              </a:solidFill>
              <a:latin typeface="+mj-lt"/>
            </a:endParaRPr>
          </a:p>
        </p:txBody>
      </p:sp>
      <p:sp>
        <p:nvSpPr>
          <p:cNvPr id="3080" name="Rectangle 8"/>
          <p:cNvSpPr>
            <a:spLocks noGrp="1" noChangeArrowheads="1"/>
          </p:cNvSpPr>
          <p:nvPr>
            <p:ph type="title"/>
          </p:nvPr>
        </p:nvSpPr>
        <p:spPr>
          <a:xfrm>
            <a:off x="878904" y="1421904"/>
            <a:ext cx="8229600" cy="1143000"/>
          </a:xfrm>
          <a:noFill/>
          <a:ln/>
        </p:spPr>
        <p:txBody>
          <a:bodyPr/>
          <a:lstStyle/>
          <a:p>
            <a:r>
              <a:rPr lang="pt-BR" sz="4000" b="1" dirty="0" smtClean="0">
                <a:solidFill>
                  <a:schemeClr val="bg1"/>
                </a:solidFill>
                <a:effectLst>
                  <a:outerShdw blurRad="38100" dist="38100" dir="2700000" algn="tl">
                    <a:srgbClr val="000000">
                      <a:alpha val="43137"/>
                    </a:srgbClr>
                  </a:outerShdw>
                </a:effectLst>
              </a:rPr>
              <a:t>3. </a:t>
            </a:r>
            <a:r>
              <a:rPr lang="pt-BR" sz="4000" b="1" dirty="0" smtClean="0">
                <a:solidFill>
                  <a:schemeClr val="bg1"/>
                </a:solidFill>
                <a:effectLst>
                  <a:outerShdw blurRad="38100" dist="38100" dir="2700000" algn="tl">
                    <a:srgbClr val="000000">
                      <a:alpha val="43137"/>
                    </a:srgbClr>
                  </a:outerShdw>
                </a:effectLst>
              </a:rPr>
              <a:t>REFERENCIAL</a:t>
            </a:r>
            <a:r>
              <a:rPr lang="pt-BR" sz="4000" b="1" dirty="0" smtClean="0">
                <a:solidFill>
                  <a:schemeClr val="bg1"/>
                </a:solidFill>
                <a:effectLst>
                  <a:outerShdw blurRad="38100" dist="38100" dir="2700000" algn="tl">
                    <a:srgbClr val="000000">
                      <a:alpha val="43137"/>
                    </a:srgbClr>
                  </a:outerShdw>
                </a:effectLst>
              </a:rPr>
              <a:t> TEÓRICO</a:t>
            </a:r>
            <a:endParaRPr lang="pt-BR" sz="4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8731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rotWithShape="1">
          <a:blip r:embed="rId3" cstate="print">
            <a:extLst>
              <a:ext uri="{28A0092B-C50C-407E-A947-70E740481C1C}">
                <a14:useLocalDpi xmlns:a14="http://schemas.microsoft.com/office/drawing/2010/main" val="0"/>
              </a:ext>
            </a:extLst>
          </a:blip>
          <a:srcRect l="-59" t="-23" r="59" b="82089"/>
          <a:stretch/>
        </p:blipFill>
        <p:spPr>
          <a:xfrm>
            <a:off x="0" y="-27384"/>
            <a:ext cx="9162633" cy="2304256"/>
          </a:xfrm>
          <a:prstGeom prst="rect">
            <a:avLst/>
          </a:prstGeom>
        </p:spPr>
      </p:pic>
      <p:sp>
        <p:nvSpPr>
          <p:cNvPr id="3075" name="Rectangle 3"/>
          <p:cNvSpPr>
            <a:spLocks noGrp="1" noChangeArrowheads="1"/>
          </p:cNvSpPr>
          <p:nvPr>
            <p:ph type="body" idx="1"/>
          </p:nvPr>
        </p:nvSpPr>
        <p:spPr>
          <a:xfrm>
            <a:off x="457200" y="2420888"/>
            <a:ext cx="8229600" cy="4320480"/>
          </a:xfrm>
        </p:spPr>
        <p:txBody>
          <a:bodyPr/>
          <a:lstStyle/>
          <a:p>
            <a:pPr marL="0" indent="0" algn="just" defTabSz="655638">
              <a:lnSpc>
                <a:spcPct val="150000"/>
              </a:lnSpc>
              <a:spcBef>
                <a:spcPct val="50000"/>
              </a:spcBef>
              <a:buNone/>
            </a:pPr>
            <a:r>
              <a:rPr lang="pt-BR" dirty="0">
                <a:latin typeface="Arial" panose="020B0604020202020204" pitchFamily="34" charset="0"/>
                <a:cs typeface="Arial" panose="020B0604020202020204" pitchFamily="34" charset="0"/>
              </a:rPr>
              <a:t>Esta seção deverá apresentar o material e os métodos utilizados na pesquisa. Pode-se utilizar esquemas para apresentar a metodologia de forma resumida. Deve ser apresentada, preferencialmente, em tópicos</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sp>
        <p:nvSpPr>
          <p:cNvPr id="3080" name="Rectangle 8"/>
          <p:cNvSpPr>
            <a:spLocks noGrp="1" noChangeArrowheads="1"/>
          </p:cNvSpPr>
          <p:nvPr>
            <p:ph type="title"/>
          </p:nvPr>
        </p:nvSpPr>
        <p:spPr>
          <a:xfrm>
            <a:off x="878904" y="1421904"/>
            <a:ext cx="8229600" cy="1143000"/>
          </a:xfrm>
          <a:noFill/>
          <a:ln/>
        </p:spPr>
        <p:txBody>
          <a:bodyPr/>
          <a:lstStyle/>
          <a:p>
            <a:r>
              <a:rPr lang="pt-BR" sz="4000" b="1" dirty="0">
                <a:solidFill>
                  <a:schemeClr val="bg1"/>
                </a:solidFill>
                <a:effectLst>
                  <a:outerShdw blurRad="38100" dist="38100" dir="2700000" algn="tl">
                    <a:srgbClr val="000000">
                      <a:alpha val="43137"/>
                    </a:srgbClr>
                  </a:outerShdw>
                </a:effectLst>
              </a:rPr>
              <a:t>4</a:t>
            </a:r>
            <a:r>
              <a:rPr lang="pt-BR" sz="4000" b="1" dirty="0" smtClean="0">
                <a:solidFill>
                  <a:schemeClr val="bg1"/>
                </a:solidFill>
                <a:effectLst>
                  <a:outerShdw blurRad="38100" dist="38100" dir="2700000" algn="tl">
                    <a:srgbClr val="000000">
                      <a:alpha val="43137"/>
                    </a:srgbClr>
                  </a:outerShdw>
                </a:effectLst>
              </a:rPr>
              <a:t>. MATERIAL E MÉTODOS</a:t>
            </a:r>
            <a:endParaRPr lang="pt-BR" sz="4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029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rotWithShape="1">
          <a:blip r:embed="rId3" cstate="print">
            <a:extLst>
              <a:ext uri="{28A0092B-C50C-407E-A947-70E740481C1C}">
                <a14:useLocalDpi xmlns:a14="http://schemas.microsoft.com/office/drawing/2010/main" val="0"/>
              </a:ext>
            </a:extLst>
          </a:blip>
          <a:srcRect l="-59" t="-23" r="59" b="82089"/>
          <a:stretch/>
        </p:blipFill>
        <p:spPr>
          <a:xfrm>
            <a:off x="0" y="-27384"/>
            <a:ext cx="9162633" cy="2304256"/>
          </a:xfrm>
          <a:prstGeom prst="rect">
            <a:avLst/>
          </a:prstGeom>
        </p:spPr>
      </p:pic>
      <p:sp>
        <p:nvSpPr>
          <p:cNvPr id="3075" name="Rectangle 3"/>
          <p:cNvSpPr>
            <a:spLocks noGrp="1" noChangeArrowheads="1"/>
          </p:cNvSpPr>
          <p:nvPr>
            <p:ph type="body" idx="1"/>
          </p:nvPr>
        </p:nvSpPr>
        <p:spPr>
          <a:xfrm>
            <a:off x="457200" y="2420888"/>
            <a:ext cx="8229600" cy="4320480"/>
          </a:xfrm>
        </p:spPr>
        <p:txBody>
          <a:bodyPr/>
          <a:lstStyle/>
          <a:p>
            <a:pPr marL="0" indent="0" algn="just">
              <a:buNone/>
            </a:pPr>
            <a:r>
              <a:rPr lang="en-US" dirty="0" err="1">
                <a:latin typeface="Arial" panose="020B0604020202020204" pitchFamily="34" charset="0"/>
                <a:cs typeface="Arial" panose="020B0604020202020204" pitchFamily="34" charset="0"/>
              </a:rPr>
              <a:t>Analisar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criticamente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resultados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frente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conhecimento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atual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evitando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excesso</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comparações</a:t>
            </a:r>
            <a:r>
              <a:rPr lang="en-US" dirty="0">
                <a:latin typeface="Arial" panose="020B0604020202020204" pitchFamily="34" charset="0"/>
                <a:cs typeface="Arial" panose="020B0604020202020204" pitchFamily="34" charset="0"/>
              </a:rPr>
              <a:t> com a </a:t>
            </a:r>
            <a:r>
              <a:rPr lang="en-US" dirty="0" err="1">
                <a:latin typeface="Arial" panose="020B0604020202020204" pitchFamily="34" charset="0"/>
                <a:cs typeface="Arial" panose="020B0604020202020204" pitchFamily="34" charset="0"/>
              </a:rPr>
              <a:t>literatura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Destacar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principais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resultados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apresentando</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tabelas</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ou</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figuras</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pertinentes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quais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deverão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inseridos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sequencialmente</a:t>
            </a:r>
            <a:r>
              <a:rPr lang="en-US" dirty="0">
                <a:latin typeface="Arial" panose="020B0604020202020204" pitchFamily="34" charset="0"/>
                <a:cs typeface="Arial" panose="020B0604020202020204" pitchFamily="34" charset="0"/>
              </a:rPr>
              <a:t> no </a:t>
            </a:r>
            <a:r>
              <a:rPr lang="en-US" dirty="0" err="1">
                <a:latin typeface="Arial" panose="020B0604020202020204" pitchFamily="34" charset="0"/>
                <a:cs typeface="Arial" panose="020B0604020202020204" pitchFamily="34" charset="0"/>
              </a:rPr>
              <a:t>texto</a:t>
            </a:r>
            <a:r>
              <a:rPr lang="en-US" dirty="0">
                <a:latin typeface="Arial" panose="020B0604020202020204" pitchFamily="34" charset="0"/>
                <a:cs typeface="Arial" panose="020B0604020202020204" pitchFamily="34" charset="0"/>
              </a:rPr>
              <a:t>. </a:t>
            </a:r>
            <a:r>
              <a:rPr lang="pt-PT" dirty="0">
                <a:latin typeface="Arial" panose="020B0604020202020204" pitchFamily="34" charset="0"/>
                <a:cs typeface="Arial" panose="020B0604020202020204" pitchFamily="34" charset="0"/>
              </a:rPr>
              <a:t>Eles deverão informar a fonte dos dados contidos nas </a:t>
            </a:r>
            <a:r>
              <a:rPr lang="pt-PT" dirty="0" smtClean="0">
                <a:latin typeface="Arial" panose="020B0604020202020204" pitchFamily="34" charset="0"/>
                <a:cs typeface="Arial" panose="020B0604020202020204" pitchFamily="34" charset="0"/>
              </a:rPr>
              <a:t>mesmas. Ap</a:t>
            </a:r>
            <a:r>
              <a:rPr lang="en-US" dirty="0" err="1" smtClean="0">
                <a:latin typeface="Arial" panose="020B0604020202020204" pitchFamily="34" charset="0"/>
                <a:cs typeface="Arial" panose="020B0604020202020204" pitchFamily="34" charset="0"/>
              </a:rPr>
              <a:t>ontar</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 </a:t>
            </a:r>
            <a:r>
              <a:rPr lang="en-US" dirty="0" err="1">
                <a:latin typeface="Arial" panose="020B0604020202020204" pitchFamily="34" charset="0"/>
                <a:cs typeface="Arial" panose="020B0604020202020204" pitchFamily="34" charset="0"/>
              </a:rPr>
              <a:t>contribuição</a:t>
            </a:r>
            <a:r>
              <a:rPr lang="en-US" dirty="0">
                <a:latin typeface="Arial" panose="020B0604020202020204" pitchFamily="34" charset="0"/>
                <a:cs typeface="Arial" panose="020B0604020202020204" pitchFamily="34" charset="0"/>
              </a:rPr>
              <a:t> do </a:t>
            </a:r>
            <a:r>
              <a:rPr lang="en-US" dirty="0" err="1">
                <a:latin typeface="Arial" panose="020B0604020202020204" pitchFamily="34" charset="0"/>
                <a:cs typeface="Arial" panose="020B0604020202020204" pitchFamily="34" charset="0"/>
              </a:rPr>
              <a:t>trabalho</a:t>
            </a:r>
            <a:r>
              <a:rPr lang="en-US" dirty="0">
                <a:latin typeface="Arial" panose="020B0604020202020204" pitchFamily="34" charset="0"/>
                <a:cs typeface="Arial" panose="020B0604020202020204" pitchFamily="34" charset="0"/>
              </a:rPr>
              <a:t> e </a:t>
            </a:r>
            <a:r>
              <a:rPr lang="en-US" dirty="0" err="1">
                <a:latin typeface="Arial" panose="020B0604020202020204" pitchFamily="34" charset="0"/>
                <a:cs typeface="Arial" panose="020B0604020202020204" pitchFamily="34" charset="0"/>
              </a:rPr>
              <a:t>sugestões</a:t>
            </a:r>
            <a:r>
              <a:rPr lang="en-US" dirty="0">
                <a:latin typeface="Arial" panose="020B0604020202020204" pitchFamily="34" charset="0"/>
                <a:cs typeface="Arial" panose="020B0604020202020204" pitchFamily="34" charset="0"/>
              </a:rPr>
              <a:t> para </a:t>
            </a:r>
            <a:r>
              <a:rPr lang="en-US" dirty="0" err="1">
                <a:latin typeface="Arial" panose="020B0604020202020204" pitchFamily="34" charset="0"/>
                <a:cs typeface="Arial" panose="020B0604020202020204" pitchFamily="34" charset="0"/>
              </a:rPr>
              <a:t>trabalhos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futuros</a:t>
            </a:r>
            <a:r>
              <a:rPr lang="en-US" dirty="0">
                <a:latin typeface="Arial" panose="020B0604020202020204" pitchFamily="34" charset="0"/>
                <a:cs typeface="Arial" panose="020B0604020202020204" pitchFamily="34" charset="0"/>
              </a:rPr>
              <a:t>.</a:t>
            </a:r>
            <a:endParaRPr lang="pt-BR" dirty="0">
              <a:solidFill>
                <a:srgbClr val="FF0000"/>
              </a:solidFill>
              <a:latin typeface="+mj-lt"/>
            </a:endParaRPr>
          </a:p>
        </p:txBody>
      </p:sp>
      <p:sp>
        <p:nvSpPr>
          <p:cNvPr id="3080" name="Rectangle 8"/>
          <p:cNvSpPr>
            <a:spLocks noGrp="1" noChangeArrowheads="1"/>
          </p:cNvSpPr>
          <p:nvPr>
            <p:ph type="title"/>
          </p:nvPr>
        </p:nvSpPr>
        <p:spPr>
          <a:xfrm>
            <a:off x="878904" y="1421904"/>
            <a:ext cx="8229600" cy="1143000"/>
          </a:xfrm>
          <a:noFill/>
          <a:ln/>
        </p:spPr>
        <p:txBody>
          <a:bodyPr/>
          <a:lstStyle/>
          <a:p>
            <a:r>
              <a:rPr lang="pt-BR" sz="4000" b="1" dirty="0" smtClean="0">
                <a:solidFill>
                  <a:schemeClr val="bg1"/>
                </a:solidFill>
                <a:effectLst>
                  <a:outerShdw blurRad="38100" dist="38100" dir="2700000" algn="tl">
                    <a:srgbClr val="000000">
                      <a:alpha val="43137"/>
                    </a:srgbClr>
                  </a:outerShdw>
                </a:effectLst>
              </a:rPr>
              <a:t>5. </a:t>
            </a:r>
            <a:r>
              <a:rPr lang="pt-BR" sz="4000" b="1" dirty="0">
                <a:solidFill>
                  <a:schemeClr val="bg1"/>
                </a:solidFill>
                <a:effectLst>
                  <a:outerShdw blurRad="38100" dist="38100" dir="2700000" algn="tl">
                    <a:srgbClr val="000000">
                      <a:alpha val="43137"/>
                    </a:srgbClr>
                  </a:outerShdw>
                </a:effectLst>
              </a:rPr>
              <a:t>RESULTADOS E DISCUSSÃO</a:t>
            </a:r>
          </a:p>
        </p:txBody>
      </p:sp>
    </p:spTree>
    <p:extLst>
      <p:ext uri="{BB962C8B-B14F-4D97-AF65-F5344CB8AC3E}">
        <p14:creationId xmlns:p14="http://schemas.microsoft.com/office/powerpoint/2010/main" val="1203109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rotWithShape="1">
          <a:blip r:embed="rId3" cstate="print">
            <a:extLst>
              <a:ext uri="{28A0092B-C50C-407E-A947-70E740481C1C}">
                <a14:useLocalDpi xmlns:a14="http://schemas.microsoft.com/office/drawing/2010/main" val="0"/>
              </a:ext>
            </a:extLst>
          </a:blip>
          <a:srcRect l="-59" t="-23" r="59" b="82089"/>
          <a:stretch/>
        </p:blipFill>
        <p:spPr>
          <a:xfrm>
            <a:off x="0" y="-27384"/>
            <a:ext cx="9162633" cy="2304256"/>
          </a:xfrm>
          <a:prstGeom prst="rect">
            <a:avLst/>
          </a:prstGeom>
        </p:spPr>
      </p:pic>
      <p:sp>
        <p:nvSpPr>
          <p:cNvPr id="3075" name="Rectangle 3"/>
          <p:cNvSpPr>
            <a:spLocks noGrp="1" noChangeArrowheads="1"/>
          </p:cNvSpPr>
          <p:nvPr>
            <p:ph type="body" idx="1"/>
          </p:nvPr>
        </p:nvSpPr>
        <p:spPr>
          <a:xfrm>
            <a:off x="457200" y="2420888"/>
            <a:ext cx="8229600" cy="4320480"/>
          </a:xfrm>
        </p:spPr>
        <p:txBody>
          <a:bodyPr/>
          <a:lstStyle/>
          <a:p>
            <a:pPr marL="0" indent="0" algn="just">
              <a:buNone/>
            </a:pPr>
            <a:r>
              <a:rPr lang="pt-BR" dirty="0">
                <a:latin typeface="Arial" panose="020B0604020202020204" pitchFamily="34" charset="0"/>
                <a:cs typeface="Arial" panose="020B0604020202020204" pitchFamily="34" charset="0"/>
              </a:rPr>
              <a:t>Parte final do texto, na qual se apresentam as considerações do trabalho. Deve-se concluir somente o que foi comprovado, com interpretação lógica, não cabendo opiniões próprias ou análises não investigadas. As considerações de qualquer trabalho científico devem responder aos objetivos propostos do mesmo. Deve ser apresentada, preferencialmente, em tópicos.</a:t>
            </a:r>
            <a:endParaRPr lang="pt-BR" dirty="0">
              <a:solidFill>
                <a:srgbClr val="FF0000"/>
              </a:solidFill>
              <a:latin typeface="+mj-lt"/>
            </a:endParaRPr>
          </a:p>
        </p:txBody>
      </p:sp>
      <p:sp>
        <p:nvSpPr>
          <p:cNvPr id="3080" name="Rectangle 8"/>
          <p:cNvSpPr>
            <a:spLocks noGrp="1" noChangeArrowheads="1"/>
          </p:cNvSpPr>
          <p:nvPr>
            <p:ph type="title"/>
          </p:nvPr>
        </p:nvSpPr>
        <p:spPr>
          <a:xfrm>
            <a:off x="878904" y="1421904"/>
            <a:ext cx="8229600" cy="1143000"/>
          </a:xfrm>
          <a:noFill/>
          <a:ln/>
        </p:spPr>
        <p:txBody>
          <a:bodyPr/>
          <a:lstStyle/>
          <a:p>
            <a:r>
              <a:rPr lang="pt-BR" sz="4000" b="1" dirty="0" smtClean="0">
                <a:solidFill>
                  <a:schemeClr val="bg1"/>
                </a:solidFill>
              </a:rPr>
              <a:t>6. CONSIDERAÇÕES</a:t>
            </a:r>
            <a:endParaRPr lang="pt-BR" sz="4000" b="1" dirty="0">
              <a:solidFill>
                <a:schemeClr val="bg1"/>
              </a:solidFill>
            </a:endParaRPr>
          </a:p>
        </p:txBody>
      </p:sp>
    </p:spTree>
    <p:extLst>
      <p:ext uri="{BB962C8B-B14F-4D97-AF65-F5344CB8AC3E}">
        <p14:creationId xmlns:p14="http://schemas.microsoft.com/office/powerpoint/2010/main" val="459984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rotWithShape="1">
          <a:blip r:embed="rId3" cstate="print">
            <a:extLst>
              <a:ext uri="{28A0092B-C50C-407E-A947-70E740481C1C}">
                <a14:useLocalDpi xmlns:a14="http://schemas.microsoft.com/office/drawing/2010/main" val="0"/>
              </a:ext>
            </a:extLst>
          </a:blip>
          <a:srcRect l="-59" t="-23" r="59" b="82089"/>
          <a:stretch/>
        </p:blipFill>
        <p:spPr>
          <a:xfrm>
            <a:off x="0" y="-27384"/>
            <a:ext cx="9162633" cy="2304256"/>
          </a:xfrm>
          <a:prstGeom prst="rect">
            <a:avLst/>
          </a:prstGeom>
        </p:spPr>
      </p:pic>
      <p:sp>
        <p:nvSpPr>
          <p:cNvPr id="3075" name="Rectangle 3"/>
          <p:cNvSpPr>
            <a:spLocks noGrp="1" noChangeArrowheads="1"/>
          </p:cNvSpPr>
          <p:nvPr>
            <p:ph type="body" idx="1"/>
          </p:nvPr>
        </p:nvSpPr>
        <p:spPr>
          <a:xfrm>
            <a:off x="457200" y="2420888"/>
            <a:ext cx="8229600" cy="4320480"/>
          </a:xfrm>
        </p:spPr>
        <p:txBody>
          <a:bodyPr/>
          <a:lstStyle/>
          <a:p>
            <a:pPr marL="0" indent="0" algn="just" defTabSz="655638">
              <a:lnSpc>
                <a:spcPct val="150000"/>
              </a:lnSpc>
              <a:spcBef>
                <a:spcPct val="50000"/>
              </a:spcBef>
              <a:buNone/>
            </a:pPr>
            <a:r>
              <a:rPr lang="pt-BR">
                <a:latin typeface="Arial" panose="020B0604020202020204" pitchFamily="34" charset="0"/>
                <a:cs typeface="Arial" panose="020B0604020202020204" pitchFamily="34" charset="0"/>
              </a:rPr>
              <a:t>Toda bibliografia utilizada e referendada pelo (s) autor (es) do trabalho</a:t>
            </a:r>
            <a:r>
              <a:rPr lang="pt-BR" smtClean="0">
                <a:latin typeface="Arial" panose="020B0604020202020204" pitchFamily="34" charset="0"/>
                <a:cs typeface="Arial" panose="020B0604020202020204" pitchFamily="34" charset="0"/>
              </a:rPr>
              <a:t>.</a:t>
            </a:r>
            <a:endParaRPr lang="pt-BR">
              <a:latin typeface="Arial" panose="020B0604020202020204" pitchFamily="34" charset="0"/>
              <a:cs typeface="Arial" panose="020B0604020202020204" pitchFamily="34" charset="0"/>
            </a:endParaRPr>
          </a:p>
        </p:txBody>
      </p:sp>
      <p:sp>
        <p:nvSpPr>
          <p:cNvPr id="3080" name="Rectangle 8"/>
          <p:cNvSpPr>
            <a:spLocks noGrp="1" noChangeArrowheads="1"/>
          </p:cNvSpPr>
          <p:nvPr>
            <p:ph type="title"/>
          </p:nvPr>
        </p:nvSpPr>
        <p:spPr>
          <a:xfrm>
            <a:off x="878904" y="1421904"/>
            <a:ext cx="8229600" cy="1143000"/>
          </a:xfrm>
          <a:noFill/>
          <a:ln/>
        </p:spPr>
        <p:txBody>
          <a:bodyPr/>
          <a:lstStyle/>
          <a:p>
            <a:r>
              <a:rPr lang="pt-BR" sz="4000" b="1" dirty="0" smtClean="0">
                <a:solidFill>
                  <a:schemeClr val="bg1"/>
                </a:solidFill>
              </a:rPr>
              <a:t>7. REFERÊNCIA BIBLIOGRÁFICA</a:t>
            </a:r>
            <a:endParaRPr lang="pt-BR" sz="4000" b="1" dirty="0">
              <a:solidFill>
                <a:schemeClr val="bg1"/>
              </a:solidFill>
            </a:endParaRPr>
          </a:p>
        </p:txBody>
      </p:sp>
    </p:spTree>
    <p:extLst>
      <p:ext uri="{BB962C8B-B14F-4D97-AF65-F5344CB8AC3E}">
        <p14:creationId xmlns:p14="http://schemas.microsoft.com/office/powerpoint/2010/main" val="3788649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337</Words>
  <Application>Microsoft Office PowerPoint</Application>
  <PresentationFormat>Apresentação na tela (4:3)</PresentationFormat>
  <Paragraphs>26</Paragraphs>
  <Slides>8</Slides>
  <Notes>7</Notes>
  <HiddenSlides>0</HiddenSlides>
  <MMClips>0</MMClips>
  <ScaleCrop>false</ScaleCrop>
  <HeadingPairs>
    <vt:vector size="4" baseType="variant">
      <vt:variant>
        <vt:lpstr>Tema</vt:lpstr>
      </vt:variant>
      <vt:variant>
        <vt:i4>1</vt:i4>
      </vt:variant>
      <vt:variant>
        <vt:lpstr>Títulos de slides</vt:lpstr>
      </vt:variant>
      <vt:variant>
        <vt:i4>8</vt:i4>
      </vt:variant>
    </vt:vector>
  </HeadingPairs>
  <TitlesOfParts>
    <vt:vector size="9" baseType="lpstr">
      <vt:lpstr>Design padrão</vt:lpstr>
      <vt:lpstr>Apresentação do PowerPoint</vt:lpstr>
      <vt:lpstr>1. INTRODUÇÃO</vt:lpstr>
      <vt:lpstr>2. OBJETIVOS</vt:lpstr>
      <vt:lpstr>3. REFERENCIAL TEÓRICO</vt:lpstr>
      <vt:lpstr>4. MATERIAL E MÉTODOS</vt:lpstr>
      <vt:lpstr>5. RESULTADOS E DISCUSSÃO</vt:lpstr>
      <vt:lpstr>6. CONSIDERAÇÕES</vt:lpstr>
      <vt:lpstr>7. REFERÊNCIA BIBLIOGRÁFICA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suporte</dc:creator>
  <cp:lastModifiedBy>Felipe</cp:lastModifiedBy>
  <cp:revision>24</cp:revision>
  <dcterms:created xsi:type="dcterms:W3CDTF">2012-06-14T19:16:59Z</dcterms:created>
  <dcterms:modified xsi:type="dcterms:W3CDTF">2016-09-02T20:28:13Z</dcterms:modified>
</cp:coreProperties>
</file>