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404050" cy="43205400"/>
  <p:notesSz cx="6797675" cy="9926638"/>
  <p:defaultTextStyle>
    <a:defPPr>
      <a:defRPr lang="pt-BR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0845" autoAdjust="0"/>
    <p:restoredTop sz="99645" autoAdjust="0"/>
  </p:normalViewPr>
  <p:slideViewPr>
    <p:cSldViewPr>
      <p:cViewPr>
        <p:scale>
          <a:sx n="30" d="100"/>
          <a:sy n="30" d="100"/>
        </p:scale>
        <p:origin x="-852" y="241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2" descr="conepi banner2.jpg"/>
          <p:cNvPicPr>
            <a:picLocks noChangeAspect="1"/>
          </p:cNvPicPr>
          <p:nvPr userDrawn="1"/>
        </p:nvPicPr>
        <p:blipFill>
          <a:blip r:embed="rId4" cstate="print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m_connepi_mod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4040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DF4A-1AAC-4AFD-B573-713C55CC5C82}" type="datetimeFigureOut">
              <a:rPr lang="pt-BR"/>
              <a:pPr>
                <a:defRPr/>
              </a:pPr>
              <a:t>02/09/2016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DE3658-E83A-4EBE-BC0D-D04C19C7B3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E0F84B-CC93-442B-B871-8FDC082474D2}" type="datetimeFigureOut">
              <a:rPr lang="pt-BR"/>
              <a:pPr>
                <a:defRPr/>
              </a:pPr>
              <a:t>02/09/2016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4CA655-6375-4828-9707-6FC4C44199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94AB7-1E3B-417C-B257-58CC90DC713F}" type="datetimeFigureOut">
              <a:rPr lang="pt-BR"/>
              <a:pPr>
                <a:defRPr/>
              </a:pPr>
              <a:t>02/09/2016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793378-FB94-4D2E-A16A-A6467D62F2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2AD798-9E62-4671-AB2F-56534CB2A846}" type="datetimeFigureOut">
              <a:rPr lang="pt-BR"/>
              <a:pPr>
                <a:defRPr/>
              </a:pPr>
              <a:t>02/09/2016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BE6C76-DBEB-4561-89A7-D512F532BA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B240ED-E07B-4DD3-AAF4-24D07DD9B769}" type="datetimeFigureOut">
              <a:rPr lang="pt-BR"/>
              <a:pPr>
                <a:defRPr/>
              </a:pPr>
              <a:t>02/09/2016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F77E98-731E-4156-AC7A-A17E888E10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579AE5-E75D-4358-8649-AE8DAFD6B5A9}" type="datetimeFigureOut">
              <a:rPr lang="pt-BR"/>
              <a:pPr>
                <a:defRPr/>
              </a:pPr>
              <a:t>02/09/2016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326586-6E55-4DF7-9D21-40CF1C3F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749691-37C5-4E0D-B351-CE06CB14D583}" type="datetimeFigureOut">
              <a:rPr lang="pt-BR"/>
              <a:pPr>
                <a:defRPr/>
              </a:pPr>
              <a:t>02/09/2016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DBC9AF-BC4D-4EAD-86E9-705BE02FB2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616D79-B5F3-4CC9-A855-EAEF03E32E17}" type="datetimeFigureOut">
              <a:rPr lang="pt-BR"/>
              <a:pPr>
                <a:defRPr/>
              </a:pPr>
              <a:t>02/09/2016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26137F-8F30-40D5-BDFC-E7C35ABB0E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0FE402-61C4-434F-B2EB-690E536D2296}" type="datetimeFigureOut">
              <a:rPr lang="pt-BR"/>
              <a:pPr>
                <a:defRPr/>
              </a:pPr>
              <a:t>02/09/2016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7FAD92-3C3C-4323-A8A0-A572B225CE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C10471-309F-42BE-BE81-540F7F96F122}" type="datetimeFigureOut">
              <a:rPr lang="pt-BR"/>
              <a:pPr>
                <a:defRPr/>
              </a:pPr>
              <a:t>02/09/2016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71332B-3549-4898-ABFB-164B48C8DC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 t="4958"/>
          <a:stretch>
            <a:fillRect/>
          </a:stretch>
        </p:blipFill>
        <p:spPr bwMode="auto">
          <a:xfrm>
            <a:off x="17416463" y="27732038"/>
            <a:ext cx="1503045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14" cstate="print"/>
          <a:srcRect l="4958"/>
          <a:stretch>
            <a:fillRect/>
          </a:stretch>
        </p:blipFill>
        <p:spPr bwMode="auto">
          <a:xfrm>
            <a:off x="-14288" y="4708525"/>
            <a:ext cx="15789276" cy="185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pic>
        <p:nvPicPr>
          <p:cNvPr id="1029" name="Imagem 10" descr="conepi banner.jpg"/>
          <p:cNvPicPr>
            <a:picLocks noChangeAspect="1"/>
          </p:cNvPicPr>
          <p:nvPr userDrawn="1"/>
        </p:nvPicPr>
        <p:blipFill>
          <a:blip r:embed="rId15" cstate="print"/>
          <a:srcRect b="6967"/>
          <a:stretch>
            <a:fillRect/>
          </a:stretch>
        </p:blipFill>
        <p:spPr bwMode="auto">
          <a:xfrm>
            <a:off x="0" y="0"/>
            <a:ext cx="3240405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m 12" descr="conepi banner2.jpg"/>
          <p:cNvPicPr>
            <a:picLocks noChangeAspect="1"/>
          </p:cNvPicPr>
          <p:nvPr userDrawn="1"/>
        </p:nvPicPr>
        <p:blipFill>
          <a:blip r:embed="rId16" cstate="print"/>
          <a:srcRect t="43489" b="7098"/>
          <a:stretch>
            <a:fillRect/>
          </a:stretch>
        </p:blipFill>
        <p:spPr bwMode="auto">
          <a:xfrm>
            <a:off x="57150" y="40462200"/>
            <a:ext cx="324040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" descr="IFTO_LOGO_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00588" y="40890825"/>
            <a:ext cx="23987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m 13" descr="AF_Logo_completo_RGB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274338" y="40890825"/>
            <a:ext cx="405288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http://www.atitudefm969.com.br/noticias/admin/upload_imagens/logo_mec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273963" y="40962263"/>
            <a:ext cx="2428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defTabSz="4319588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5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0" t="75852" r="27208" b="197"/>
          <a:stretch/>
        </p:blipFill>
        <p:spPr>
          <a:xfrm>
            <a:off x="11017449" y="12241660"/>
            <a:ext cx="10945216" cy="1944216"/>
          </a:xfrm>
          <a:prstGeom prst="rect">
            <a:avLst/>
          </a:prstGeom>
        </p:spPr>
      </p:pic>
      <p:pic>
        <p:nvPicPr>
          <p:cNvPr id="56" name="Imagem 5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t="75852" r="47529" b="197"/>
          <a:stretch/>
        </p:blipFill>
        <p:spPr>
          <a:xfrm>
            <a:off x="225" y="12241660"/>
            <a:ext cx="11017224" cy="1944216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0" t="75852" r="7820" b="197"/>
          <a:stretch/>
        </p:blipFill>
        <p:spPr>
          <a:xfrm>
            <a:off x="21962665" y="29771059"/>
            <a:ext cx="10513394" cy="1944216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t="75852" r="47529" b="197"/>
          <a:stretch/>
        </p:blipFill>
        <p:spPr>
          <a:xfrm>
            <a:off x="225" y="32403900"/>
            <a:ext cx="11017224" cy="1944216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2" t="75852" r="7821" b="197"/>
          <a:stretch/>
        </p:blipFill>
        <p:spPr>
          <a:xfrm>
            <a:off x="21962665" y="12241660"/>
            <a:ext cx="10441386" cy="1944216"/>
          </a:xfrm>
          <a:prstGeom prst="rect">
            <a:avLst/>
          </a:prstGeom>
        </p:spPr>
      </p:pic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7" t="75852" r="27073" b="197"/>
          <a:stretch/>
        </p:blipFill>
        <p:spPr>
          <a:xfrm>
            <a:off x="10945441" y="27435348"/>
            <a:ext cx="11089232" cy="19442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1" y="-64770"/>
            <a:ext cx="32433762" cy="8117665"/>
          </a:xfrm>
          <a:prstGeom prst="rect">
            <a:avLst/>
          </a:prstGeom>
        </p:spPr>
      </p:pic>
      <p:sp>
        <p:nvSpPr>
          <p:cNvPr id="13314" name="Text Box 3414"/>
          <p:cNvSpPr txBox="1">
            <a:spLocks noChangeArrowheads="1"/>
          </p:cNvSpPr>
          <p:nvPr/>
        </p:nvSpPr>
        <p:spPr bwMode="auto">
          <a:xfrm>
            <a:off x="946662" y="9522277"/>
            <a:ext cx="30545087" cy="230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marL="1619250" indent="-1619250" algn="ctr" defTabSz="692150">
              <a:lnSpc>
                <a:spcPct val="150000"/>
              </a:lnSpc>
            </a:pP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Fulano de TAL</a:t>
            </a:r>
            <a:r>
              <a:rPr lang="pt-BR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Fulano de TAL</a:t>
            </a:r>
            <a:r>
              <a:rPr lang="pt-BR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3200" b="1" baseline="30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Acadêmico do Curso de Letras/Espanhol e Literatura Hispânica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IFRR.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fulanodetal@ifrr.edu.br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32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200" smtClean="0">
                <a:latin typeface="Arial" panose="020B0604020202020204" pitchFamily="34" charset="0"/>
                <a:cs typeface="Arial" panose="020B0604020202020204" pitchFamily="34" charset="0"/>
              </a:rPr>
              <a:t>Professor </a:t>
            </a:r>
            <a:r>
              <a:rPr lang="pt-BR" sz="3200">
                <a:latin typeface="Arial" panose="020B0604020202020204" pitchFamily="34" charset="0"/>
                <a:cs typeface="Arial" panose="020B0604020202020204" pitchFamily="34" charset="0"/>
              </a:rPr>
              <a:t>do Curso de Letras/Espanhol e Literatura </a:t>
            </a:r>
            <a:r>
              <a:rPr lang="pt-BR" sz="3200" smtClean="0">
                <a:latin typeface="Arial" panose="020B0604020202020204" pitchFamily="34" charset="0"/>
                <a:cs typeface="Arial" panose="020B0604020202020204" pitchFamily="34" charset="0"/>
              </a:rPr>
              <a:t>Hispânica –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IFRR.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fulanodetal@ifrr.edu.br</a:t>
            </a:r>
            <a:endParaRPr lang="pt-BR" sz="32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315" name="Text Box 3416"/>
          <p:cNvSpPr txBox="1">
            <a:spLocks noChangeArrowheads="1"/>
          </p:cNvSpPr>
          <p:nvPr/>
        </p:nvSpPr>
        <p:spPr bwMode="auto">
          <a:xfrm>
            <a:off x="11930633" y="33026348"/>
            <a:ext cx="78009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spcBef>
                <a:spcPct val="50000"/>
              </a:spcBef>
            </a:pPr>
            <a:r>
              <a:rPr lang="pt-BR" sz="3100" b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 </a:t>
            </a:r>
            <a:endParaRPr lang="pt-BR" sz="310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316" name="Text Box 3434"/>
          <p:cNvSpPr txBox="1">
            <a:spLocks noChangeArrowheads="1"/>
          </p:cNvSpPr>
          <p:nvPr/>
        </p:nvSpPr>
        <p:spPr bwMode="auto">
          <a:xfrm>
            <a:off x="1055043" y="8049933"/>
            <a:ext cx="29595763" cy="16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8" tIns="45960" rIns="91918" bIns="45960">
            <a:spAutoFit/>
          </a:bodyPr>
          <a:lstStyle/>
          <a:p>
            <a:pPr algn="ctr" defTabSz="692150">
              <a:lnSpc>
                <a:spcPct val="150000"/>
              </a:lnSpc>
              <a:spcBef>
                <a:spcPct val="50000"/>
              </a:spcBef>
            </a:pPr>
            <a:r>
              <a:rPr lang="en-US" sz="66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TÍTULO: </a:t>
            </a:r>
            <a:r>
              <a:rPr lang="en-US" sz="6600" b="1" dirty="0" err="1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Subtítulo</a:t>
            </a:r>
            <a:endParaRPr lang="pt-BR" sz="66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3318" name="Text Box 3674"/>
          <p:cNvSpPr txBox="1">
            <a:spLocks noChangeArrowheads="1"/>
          </p:cNvSpPr>
          <p:nvPr/>
        </p:nvSpPr>
        <p:spPr bwMode="auto">
          <a:xfrm>
            <a:off x="12176125" y="12901613"/>
            <a:ext cx="2138363" cy="46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defTabSz="968375">
              <a:spcBef>
                <a:spcPct val="50000"/>
              </a:spcBef>
            </a:pPr>
            <a:endParaRPr lang="en-US" sz="240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1962665" y="12324348"/>
            <a:ext cx="2" cy="294331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321" name="Text Box 3646"/>
          <p:cNvSpPr txBox="1">
            <a:spLocks noChangeArrowheads="1"/>
          </p:cNvSpPr>
          <p:nvPr/>
        </p:nvSpPr>
        <p:spPr bwMode="auto">
          <a:xfrm>
            <a:off x="628650" y="14221246"/>
            <a:ext cx="9929813" cy="476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Parte inicial do texto, na qual devem constar o tema e a delimitação do assunto tratado,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além de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outros elementos necessários para situar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 trabalho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, tais como: justificativa,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embasamento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teórico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estrutura do trabalho, tratados de forma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sucinta.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3" name="Text Box 3682"/>
          <p:cNvSpPr txBox="1">
            <a:spLocks noChangeArrowheads="1"/>
          </p:cNvSpPr>
          <p:nvPr/>
        </p:nvSpPr>
        <p:spPr bwMode="auto">
          <a:xfrm>
            <a:off x="22121672" y="14185876"/>
            <a:ext cx="10160000" cy="822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968375">
              <a:lnSpc>
                <a:spcPct val="150000"/>
              </a:lnSpc>
              <a:spcBef>
                <a:spcPct val="5000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Analisar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criticamente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frente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conhecimento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atual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evitando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excesso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comparações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com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literatura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Destacar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principais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apresentando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tabelas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figuras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pertinentes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quais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deverão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inseridos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sequencialmente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Eles deverão informar 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a fonte dos dados contidos nas </a:t>
            </a:r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mesmas (deverá </a:t>
            </a:r>
            <a:r>
              <a:rPr lang="pt-PT" sz="3200" dirty="0">
                <a:latin typeface="Arial" panose="020B0604020202020204" pitchFamily="34" charset="0"/>
                <a:cs typeface="Arial" panose="020B0604020202020204" pitchFamily="34" charset="0"/>
              </a:rPr>
              <a:t>ser colocada abaixo das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ilustrações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P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apropriado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apresentar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análise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estatística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dos dados.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Apontar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contribuição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sugestões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trabalhos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futuros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4" name="Text Box 3923"/>
          <p:cNvSpPr txBox="1">
            <a:spLocks noChangeArrowheads="1"/>
          </p:cNvSpPr>
          <p:nvPr/>
        </p:nvSpPr>
        <p:spPr bwMode="auto">
          <a:xfrm>
            <a:off x="22160581" y="31562875"/>
            <a:ext cx="9955212" cy="674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968375">
              <a:lnSpc>
                <a:spcPct val="150000"/>
              </a:lnSpc>
              <a:spcBef>
                <a:spcPct val="50000"/>
              </a:spcBef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Parte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final do texto, na qual se apresentam as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considerações do trabalho. Deve-se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concluir somente o que foi comprovado, com interpretação lógica, não cabendo opiniões próprias ou análises não investigadas.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 considerações de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qualquer trabalho científico devem responder aos objetivos propostos do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mesmo. Deve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ser apresentada, preferencialmente, em tópicos.</a:t>
            </a:r>
          </a:p>
          <a:p>
            <a:pPr algn="just" defTabSz="968375">
              <a:lnSpc>
                <a:spcPct val="150000"/>
              </a:lnSpc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0" name="Retângulo 46"/>
          <p:cNvSpPr>
            <a:spLocks noChangeArrowheads="1"/>
          </p:cNvSpPr>
          <p:nvPr/>
        </p:nvSpPr>
        <p:spPr bwMode="auto">
          <a:xfrm>
            <a:off x="2988103" y="13148728"/>
            <a:ext cx="416492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INTRODUÇÃO </a:t>
            </a:r>
            <a:endParaRPr lang="pt-BR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2" name="Retângulo 47"/>
          <p:cNvSpPr>
            <a:spLocks noChangeArrowheads="1"/>
          </p:cNvSpPr>
          <p:nvPr/>
        </p:nvSpPr>
        <p:spPr bwMode="auto">
          <a:xfrm>
            <a:off x="13630637" y="13148728"/>
            <a:ext cx="654140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defTabSz="1020763"/>
            <a:r>
              <a:rPr lang="pt-BR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REFERENCIAL TEÓRICO</a:t>
            </a:r>
            <a:endParaRPr lang="pt-BR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39" name="Text Box 3661"/>
          <p:cNvSpPr txBox="1">
            <a:spLocks noChangeArrowheads="1"/>
          </p:cNvSpPr>
          <p:nvPr/>
        </p:nvSpPr>
        <p:spPr bwMode="auto">
          <a:xfrm>
            <a:off x="11574737" y="29409398"/>
            <a:ext cx="9872662" cy="379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62" tIns="48381" rIns="96762" bIns="48381">
            <a:spAutoFit/>
          </a:bodyPr>
          <a:lstStyle/>
          <a:p>
            <a:pPr algn="just" defTabSz="655638">
              <a:lnSpc>
                <a:spcPct val="150000"/>
              </a:lnSpc>
              <a:spcBef>
                <a:spcPct val="50000"/>
              </a:spcBef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sta seção deverá apresentar o material e os métodos utilizados na pesquisa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Pode-se utilizar esquemas para apresentar a metodologia de forma resumida. Deve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ser apresentada, preferencialmente, em tópicos.</a:t>
            </a:r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44" name="Text Box 3661"/>
          <p:cNvSpPr txBox="1">
            <a:spLocks noChangeArrowheads="1"/>
          </p:cNvSpPr>
          <p:nvPr/>
        </p:nvSpPr>
        <p:spPr bwMode="auto">
          <a:xfrm>
            <a:off x="22106680" y="40189906"/>
            <a:ext cx="10174991" cy="15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62" tIns="48381" rIns="96762" bIns="48381">
            <a:spAutoFit/>
          </a:bodyPr>
          <a:lstStyle/>
          <a:p>
            <a:pPr algn="just" defTabSz="655638">
              <a:lnSpc>
                <a:spcPct val="150000"/>
              </a:lnSpc>
              <a:spcBef>
                <a:spcPct val="50000"/>
              </a:spcBef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Toda bibliografia utilizada e referendada pelo (s) autor (es) do trabalho.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64" name="AutoShape 52" descr="Z"/>
          <p:cNvSpPr>
            <a:spLocks noChangeAspect="1" noChangeArrowheads="1"/>
          </p:cNvSpPr>
          <p:nvPr/>
        </p:nvSpPr>
        <p:spPr bwMode="auto">
          <a:xfrm>
            <a:off x="19297650" y="40196866"/>
            <a:ext cx="2238375" cy="723900"/>
          </a:xfrm>
          <a:prstGeom prst="rect">
            <a:avLst/>
          </a:prstGeom>
          <a:noFill/>
        </p:spPr>
        <p:txBody>
          <a:bodyPr/>
          <a:lstStyle/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tângulo 46"/>
          <p:cNvSpPr>
            <a:spLocks noChangeArrowheads="1"/>
          </p:cNvSpPr>
          <p:nvPr/>
        </p:nvSpPr>
        <p:spPr bwMode="auto">
          <a:xfrm>
            <a:off x="3384601" y="33131887"/>
            <a:ext cx="364875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OBJETIVOS </a:t>
            </a:r>
            <a:endParaRPr lang="pt-BR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3646"/>
          <p:cNvSpPr txBox="1">
            <a:spLocks noChangeArrowheads="1"/>
          </p:cNvSpPr>
          <p:nvPr/>
        </p:nvSpPr>
        <p:spPr bwMode="auto">
          <a:xfrm>
            <a:off x="636265" y="34281833"/>
            <a:ext cx="9929813" cy="25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Aqui deve ser apresentado o objetivo geral e os objetivos específicos do trabalho.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92150">
              <a:lnSpc>
                <a:spcPct val="150000"/>
              </a:lnSpc>
              <a:spcBef>
                <a:spcPct val="50000"/>
              </a:spcBef>
            </a:pPr>
            <a:endParaRPr lang="pt-P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32"/>
          <p:cNvCxnSpPr/>
          <p:nvPr/>
        </p:nvCxnSpPr>
        <p:spPr>
          <a:xfrm flipV="1">
            <a:off x="10996241" y="12313668"/>
            <a:ext cx="2" cy="294331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tângulo 53"/>
          <p:cNvSpPr>
            <a:spLocks noChangeArrowheads="1"/>
          </p:cNvSpPr>
          <p:nvPr/>
        </p:nvSpPr>
        <p:spPr bwMode="auto">
          <a:xfrm>
            <a:off x="23362810" y="13105756"/>
            <a:ext cx="8331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20763"/>
            <a:r>
              <a:rPr lang="pt-BR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RESULTADOS E DISCUSSÃO</a:t>
            </a:r>
            <a:endParaRPr lang="pt-BR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tângulo 47"/>
          <p:cNvSpPr>
            <a:spLocks noChangeArrowheads="1"/>
          </p:cNvSpPr>
          <p:nvPr/>
        </p:nvSpPr>
        <p:spPr bwMode="auto">
          <a:xfrm>
            <a:off x="13318652" y="28291550"/>
            <a:ext cx="624959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defTabSz="1020763"/>
            <a:r>
              <a:rPr lang="pt-BR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MATERIAL E MÉTODOS</a:t>
            </a:r>
            <a:endParaRPr lang="pt-BR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tângulo 47"/>
          <p:cNvSpPr>
            <a:spLocks noChangeArrowheads="1"/>
          </p:cNvSpPr>
          <p:nvPr/>
        </p:nvSpPr>
        <p:spPr bwMode="auto">
          <a:xfrm>
            <a:off x="24275958" y="30564742"/>
            <a:ext cx="50337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defTabSz="1020763"/>
            <a:r>
              <a:rPr lang="pt-BR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CONSIDERAÇÕES</a:t>
            </a:r>
            <a:endParaRPr lang="pt-BR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t="75852" r="48866" b="197"/>
          <a:stretch/>
        </p:blipFill>
        <p:spPr>
          <a:xfrm>
            <a:off x="22034672" y="38222619"/>
            <a:ext cx="10369377" cy="1944216"/>
          </a:xfrm>
          <a:prstGeom prst="rect">
            <a:avLst/>
          </a:prstGeom>
        </p:spPr>
      </p:pic>
      <p:sp>
        <p:nvSpPr>
          <p:cNvPr id="53" name="Retângulo 46"/>
          <p:cNvSpPr>
            <a:spLocks noChangeArrowheads="1"/>
          </p:cNvSpPr>
          <p:nvPr/>
        </p:nvSpPr>
        <p:spPr bwMode="auto">
          <a:xfrm>
            <a:off x="24734174" y="38950606"/>
            <a:ext cx="435728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20763"/>
            <a:r>
              <a:rPr lang="pt-BR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REFERÊNCIAS </a:t>
            </a:r>
            <a:endParaRPr lang="pt-BR" sz="3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Box 3682"/>
          <p:cNvSpPr txBox="1">
            <a:spLocks noChangeArrowheads="1"/>
          </p:cNvSpPr>
          <p:nvPr/>
        </p:nvSpPr>
        <p:spPr bwMode="auto">
          <a:xfrm>
            <a:off x="11154592" y="14185876"/>
            <a:ext cx="10649067" cy="305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62" tIns="48381" rIns="96762" bIns="48381">
            <a:spAutoFit/>
          </a:bodyPr>
          <a:lstStyle/>
          <a:p>
            <a:pPr algn="just" defTabSz="968375">
              <a:lnSpc>
                <a:spcPct val="150000"/>
              </a:lnSpc>
              <a:spcBef>
                <a:spcPct val="500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que 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trabalho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embasará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teoricamente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fundamentando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análise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dos dados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construídos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dados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apresentados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serão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interpretados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à luz 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teoria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utilizada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</TotalTime>
  <Words>338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franciolli</dc:creator>
  <cp:lastModifiedBy>Felipe</cp:lastModifiedBy>
  <cp:revision>216</cp:revision>
  <dcterms:created xsi:type="dcterms:W3CDTF">2011-10-31T15:21:37Z</dcterms:created>
  <dcterms:modified xsi:type="dcterms:W3CDTF">2016-09-02T20:24:15Z</dcterms:modified>
</cp:coreProperties>
</file>